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7" r:id="rId2"/>
    <p:sldId id="349" r:id="rId3"/>
    <p:sldId id="348" r:id="rId4"/>
    <p:sldId id="263" r:id="rId5"/>
    <p:sldId id="264" r:id="rId6"/>
    <p:sldId id="280" r:id="rId7"/>
    <p:sldId id="268" r:id="rId8"/>
    <p:sldId id="267" r:id="rId9"/>
    <p:sldId id="269" r:id="rId10"/>
    <p:sldId id="279" r:id="rId11"/>
    <p:sldId id="270" r:id="rId12"/>
    <p:sldId id="281" r:id="rId13"/>
    <p:sldId id="271" r:id="rId14"/>
    <p:sldId id="273" r:id="rId15"/>
    <p:sldId id="275" r:id="rId16"/>
    <p:sldId id="278" r:id="rId17"/>
    <p:sldId id="277" r:id="rId18"/>
    <p:sldId id="274" r:id="rId19"/>
    <p:sldId id="276" r:id="rId20"/>
    <p:sldId id="282" r:id="rId21"/>
    <p:sldId id="283" r:id="rId22"/>
    <p:sldId id="284" r:id="rId23"/>
    <p:sldId id="287" r:id="rId24"/>
    <p:sldId id="285" r:id="rId25"/>
    <p:sldId id="286" r:id="rId26"/>
    <p:sldId id="288" r:id="rId27"/>
    <p:sldId id="289" r:id="rId28"/>
    <p:sldId id="290" r:id="rId29"/>
    <p:sldId id="291" r:id="rId30"/>
    <p:sldId id="292" r:id="rId31"/>
    <p:sldId id="293" r:id="rId32"/>
    <p:sldId id="296" r:id="rId33"/>
    <p:sldId id="297" r:id="rId34"/>
    <p:sldId id="298" r:id="rId35"/>
    <p:sldId id="299" r:id="rId36"/>
    <p:sldId id="300" r:id="rId37"/>
    <p:sldId id="294" r:id="rId38"/>
    <p:sldId id="295"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3" r:id="rId71"/>
    <p:sldId id="334" r:id="rId72"/>
    <p:sldId id="332"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BB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12"/>
  </p:normalViewPr>
  <p:slideViewPr>
    <p:cSldViewPr snapToGrid="0" snapToObjects="1">
      <p:cViewPr>
        <p:scale>
          <a:sx n="70" d="100"/>
          <a:sy n="70" d="100"/>
        </p:scale>
        <p:origin x="432"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02F02-3B60-1649-9927-4A997D24ACFA}" type="datetimeFigureOut">
              <a:rPr lang="en-US" smtClean="0"/>
              <a:t>4/9/17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04830-A70B-6A4C-BF61-3DEE65897C23}" type="slidenum">
              <a:rPr lang="en-US" smtClean="0"/>
              <a:t>‹#›</a:t>
            </a:fld>
            <a:endParaRPr lang="en-US"/>
          </a:p>
        </p:txBody>
      </p:sp>
    </p:spTree>
    <p:extLst>
      <p:ext uri="{BB962C8B-B14F-4D97-AF65-F5344CB8AC3E}">
        <p14:creationId xmlns:p14="http://schemas.microsoft.com/office/powerpoint/2010/main" val="169350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C067BC-92EF-D04D-8290-21C4D3B4E816}" type="datetimeFigureOut">
              <a:rPr lang="en-US" smtClean="0"/>
              <a:t>4/9/17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37375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067BC-92EF-D04D-8290-21C4D3B4E816}" type="datetimeFigureOut">
              <a:rPr lang="en-US" smtClean="0"/>
              <a:t>4/9/17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156524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067BC-92EF-D04D-8290-21C4D3B4E816}" type="datetimeFigureOut">
              <a:rPr lang="en-US" smtClean="0"/>
              <a:t>4/9/17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331937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rp Log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3152" y="-635320"/>
            <a:ext cx="4832629" cy="7941317"/>
          </a:xfrm>
          <a:prstGeom prst="rect">
            <a:avLst/>
          </a:prstGeom>
        </p:spPr>
      </p:pic>
      <p:sp>
        <p:nvSpPr>
          <p:cNvPr id="3" name="Flowchart: Process 2"/>
          <p:cNvSpPr/>
          <p:nvPr userDrawn="1"/>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4" name="Flowchart: Process 3"/>
          <p:cNvSpPr/>
          <p:nvPr userDrawn="1"/>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5" name="Flowchart: Process 4"/>
          <p:cNvSpPr/>
          <p:nvPr userDrawn="1"/>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6" name="Flowchart: Process 5"/>
          <p:cNvSpPr/>
          <p:nvPr userDrawn="1"/>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427" y="414188"/>
            <a:ext cx="2590552" cy="1448480"/>
          </a:xfrm>
          <a:prstGeom prst="rect">
            <a:avLst/>
          </a:prstGeom>
        </p:spPr>
      </p:pic>
      <p:sp>
        <p:nvSpPr>
          <p:cNvPr id="9" name="Title 1"/>
          <p:cNvSpPr>
            <a:spLocks noGrp="1"/>
          </p:cNvSpPr>
          <p:nvPr>
            <p:ph type="title" hasCustomPrompt="1"/>
          </p:nvPr>
        </p:nvSpPr>
        <p:spPr>
          <a:xfrm>
            <a:off x="254000" y="3335339"/>
            <a:ext cx="11684000" cy="1143000"/>
          </a:xfrm>
        </p:spPr>
        <p:txBody>
          <a:bodyPr/>
          <a:lstStyle>
            <a:lvl1pPr algn="l">
              <a:lnSpc>
                <a:spcPts val="10666"/>
              </a:lnSpc>
              <a:defRPr sz="9333"/>
            </a:lvl1pPr>
          </a:lstStyle>
          <a:p>
            <a:r>
              <a:rPr lang="en-US" dirty="0" smtClean="0"/>
              <a:t>MARKETING</a:t>
            </a:r>
            <a:br>
              <a:rPr lang="en-US" dirty="0" smtClean="0"/>
            </a:br>
            <a:r>
              <a:rPr lang="en-US" dirty="0" smtClean="0"/>
              <a:t>COMMUNICATIONS</a:t>
            </a:r>
            <a:br>
              <a:rPr lang="en-US" dirty="0" smtClean="0"/>
            </a:br>
            <a:r>
              <a:rPr lang="en-US" dirty="0" smtClean="0"/>
              <a:t>PARTNERSHIPS</a:t>
            </a:r>
            <a:endParaRPr lang="en-CA" dirty="0"/>
          </a:p>
        </p:txBody>
      </p:sp>
    </p:spTree>
    <p:extLst>
      <p:ext uri="{BB962C8B-B14F-4D97-AF65-F5344CB8AC3E}">
        <p14:creationId xmlns:p14="http://schemas.microsoft.com/office/powerpoint/2010/main" val="1596509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33272" y="2895072"/>
            <a:ext cx="7279795" cy="1143000"/>
          </a:xfrm>
        </p:spPr>
        <p:txBody>
          <a:bodyPr/>
          <a:lstStyle>
            <a:lvl1pPr algn="r">
              <a:lnSpc>
                <a:spcPts val="10666"/>
              </a:lnSpc>
              <a:defRPr sz="10666"/>
            </a:lvl1pPr>
          </a:lstStyle>
          <a:p>
            <a:r>
              <a:rPr lang="en-US" dirty="0" smtClean="0"/>
              <a:t>CLICK TO EDIT MASTER TITLE STYLE</a:t>
            </a:r>
            <a:endParaRPr lang="en-CA" dirty="0"/>
          </a:p>
        </p:txBody>
      </p:sp>
      <p:sp>
        <p:nvSpPr>
          <p:cNvPr id="3" name="Flowchart: Process 7"/>
          <p:cNvSpPr/>
          <p:nvPr userDrawn="1"/>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4" name="Flowchart: Process 8"/>
          <p:cNvSpPr/>
          <p:nvPr userDrawn="1"/>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5" name="Flowchart: Process 9"/>
          <p:cNvSpPr/>
          <p:nvPr userDrawn="1"/>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6" name="Flowchart: Process 10"/>
          <p:cNvSpPr/>
          <p:nvPr userDrawn="1"/>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D38D1D58-9CBE-5F4F-ACB8-FD035D17F4D7}" type="slidenum">
              <a:rPr lang="en-US" smtClean="0"/>
              <a:pPr/>
              <a:t>‹#›</a:t>
            </a:fld>
            <a:endParaRPr lang="en-US"/>
          </a:p>
        </p:txBody>
      </p:sp>
    </p:spTree>
    <p:extLst>
      <p:ext uri="{BB962C8B-B14F-4D97-AF65-F5344CB8AC3E}">
        <p14:creationId xmlns:p14="http://schemas.microsoft.com/office/powerpoint/2010/main" val="193829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067BC-92EF-D04D-8290-21C4D3B4E816}" type="datetimeFigureOut">
              <a:rPr lang="en-US" smtClean="0"/>
              <a:t>4/9/17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24838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C067BC-92EF-D04D-8290-21C4D3B4E816}" type="datetimeFigureOut">
              <a:rPr lang="en-US" smtClean="0"/>
              <a:t>4/9/17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198216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C067BC-92EF-D04D-8290-21C4D3B4E816}" type="datetimeFigureOut">
              <a:rPr lang="en-US" smtClean="0"/>
              <a:t>4/9/17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40908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C067BC-92EF-D04D-8290-21C4D3B4E816}" type="datetimeFigureOut">
              <a:rPr lang="en-US" smtClean="0"/>
              <a:t>4/9/17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1450862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C067BC-92EF-D04D-8290-21C4D3B4E816}" type="datetimeFigureOut">
              <a:rPr lang="en-US" smtClean="0"/>
              <a:t>4/9/17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2108625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067BC-92EF-D04D-8290-21C4D3B4E816}" type="datetimeFigureOut">
              <a:rPr lang="en-US" smtClean="0"/>
              <a:t>4/9/17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189019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067BC-92EF-D04D-8290-21C4D3B4E816}" type="datetimeFigureOut">
              <a:rPr lang="en-US" smtClean="0"/>
              <a:t>4/9/17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70229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067BC-92EF-D04D-8290-21C4D3B4E816}" type="datetimeFigureOut">
              <a:rPr lang="en-US" smtClean="0"/>
              <a:t>4/9/17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29279-9731-4F4F-AF4E-9351C6F3615C}" type="slidenum">
              <a:rPr lang="en-US" smtClean="0"/>
              <a:t>‹#›</a:t>
            </a:fld>
            <a:endParaRPr lang="en-US"/>
          </a:p>
        </p:txBody>
      </p:sp>
    </p:spTree>
    <p:extLst>
      <p:ext uri="{BB962C8B-B14F-4D97-AF65-F5344CB8AC3E}">
        <p14:creationId xmlns:p14="http://schemas.microsoft.com/office/powerpoint/2010/main" val="895655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067BC-92EF-D04D-8290-21C4D3B4E816}" type="datetimeFigureOut">
              <a:rPr lang="en-US" smtClean="0"/>
              <a:t>4/9/17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29279-9731-4F4F-AF4E-9351C6F3615C}" type="slidenum">
              <a:rPr lang="en-US" smtClean="0"/>
              <a:t>‹#›</a:t>
            </a:fld>
            <a:endParaRPr lang="en-US"/>
          </a:p>
        </p:txBody>
      </p:sp>
    </p:spTree>
    <p:extLst>
      <p:ext uri="{BB962C8B-B14F-4D97-AF65-F5344CB8AC3E}">
        <p14:creationId xmlns:p14="http://schemas.microsoft.com/office/powerpoint/2010/main" val="1972712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ntraineur.ca/" TargetMode="Externa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859233"/>
            <a:ext cx="11684000" cy="4365880"/>
          </a:xfrm>
        </p:spPr>
        <p:txBody>
          <a:bodyPr/>
          <a:lstStyle/>
          <a:p>
            <a:pPr>
              <a:lnSpc>
                <a:spcPct val="100000"/>
              </a:lnSpc>
              <a:defRPr/>
            </a:pPr>
            <a:r>
              <a:rPr lang="en-CA" sz="3200" dirty="0">
                <a:solidFill>
                  <a:srgbClr val="A6BBC8"/>
                </a:solidFill>
                <a:latin typeface="Amsi Pro Opt Headline" charset="0"/>
                <a:ea typeface="Amsi Pro Opt Headline" charset="0"/>
                <a:cs typeface="Amsi Pro Opt Headline" charset="0"/>
              </a:rPr>
              <a:t>MODULE POUR LES OFFICIELS CANADIENS DE </a:t>
            </a:r>
            <a:br>
              <a:rPr lang="en-CA" sz="3200" dirty="0">
                <a:solidFill>
                  <a:srgbClr val="A6BBC8"/>
                </a:solidFill>
                <a:latin typeface="Amsi Pro Opt Headline" charset="0"/>
                <a:ea typeface="Amsi Pro Opt Headline" charset="0"/>
                <a:cs typeface="Amsi Pro Opt Headline" charset="0"/>
              </a:rPr>
            </a:br>
            <a:r>
              <a:rPr lang="en-CA" sz="3200" dirty="0">
                <a:solidFill>
                  <a:srgbClr val="A6BBC8"/>
                </a:solidFill>
                <a:latin typeface="Amsi Pro Opt Headline" charset="0"/>
                <a:ea typeface="Amsi Pro Opt Headline" charset="0"/>
                <a:cs typeface="Amsi Pro Opt Headline" charset="0"/>
              </a:rPr>
              <a:t>SPORTS D’HIVER</a:t>
            </a:r>
            <a:br>
              <a:rPr lang="en-CA" sz="3200" dirty="0">
                <a:solidFill>
                  <a:srgbClr val="A6BBC8"/>
                </a:solidFill>
                <a:latin typeface="Amsi Pro Opt Headline" charset="0"/>
                <a:ea typeface="Amsi Pro Opt Headline" charset="0"/>
                <a:cs typeface="Amsi Pro Opt Headline" charset="0"/>
              </a:rPr>
            </a:br>
            <a:r>
              <a:rPr lang="en-CA" sz="3200" dirty="0">
                <a:solidFill>
                  <a:srgbClr val="A6BBC8"/>
                </a:solidFill>
                <a:latin typeface="Amsi Pro Opt Headline" charset="0"/>
                <a:ea typeface="Amsi Pro Opt Headline" charset="0"/>
                <a:cs typeface="Amsi Pro Opt Headline" charset="0"/>
              </a:rPr>
              <a:t>NIVEAU II</a:t>
            </a:r>
            <a:br>
              <a:rPr lang="en-CA" sz="3200" dirty="0">
                <a:solidFill>
                  <a:srgbClr val="A6BBC8"/>
                </a:solidFill>
                <a:latin typeface="Amsi Pro Opt Headline" charset="0"/>
                <a:ea typeface="Amsi Pro Opt Headline" charset="0"/>
                <a:cs typeface="Amsi Pro Opt Headline" charset="0"/>
              </a:rPr>
            </a:br>
            <a:r>
              <a:rPr lang="en-CA" sz="3200" dirty="0">
                <a:solidFill>
                  <a:srgbClr val="A6BBC8"/>
                </a:solidFill>
                <a:latin typeface="Amsi Pro Opt Headline" charset="0"/>
                <a:ea typeface="Amsi Pro Opt Headline" charset="0"/>
                <a:cs typeface="Amsi Pro Opt Headline" charset="0"/>
              </a:rPr>
              <a:t/>
            </a:r>
            <a:br>
              <a:rPr lang="en-CA" sz="3200" dirty="0">
                <a:solidFill>
                  <a:srgbClr val="A6BBC8"/>
                </a:solidFill>
                <a:latin typeface="Amsi Pro Opt Headline" charset="0"/>
                <a:ea typeface="Amsi Pro Opt Headline" charset="0"/>
                <a:cs typeface="Amsi Pro Opt Headline" charset="0"/>
              </a:rPr>
            </a:br>
            <a:r>
              <a:rPr lang="en-US" sz="1600" b="1" dirty="0">
                <a:solidFill>
                  <a:srgbClr val="A6BBC8"/>
                </a:solidFill>
                <a:latin typeface="Amsi Pro Narw Ultra" panose="020B0A06020201010104" pitchFamily="34" charset="0"/>
                <a:ea typeface="Roboto Condensed" panose="02000000000000000000" pitchFamily="2" charset="0"/>
                <a:cs typeface="Open Sans Condensed" panose="020B0806030504020204" pitchFamily="34" charset="0"/>
              </a:rPr>
              <a:t>RÔLES ET RESPONSABILITÉS DES OFFICIELS MINEURS</a:t>
            </a:r>
            <a:br>
              <a:rPr lang="en-US" sz="1600" b="1" dirty="0">
                <a:solidFill>
                  <a:srgbClr val="A6BBC8"/>
                </a:solidFill>
                <a:latin typeface="Amsi Pro Narw Ultra" panose="020B0A06020201010104" pitchFamily="34" charset="0"/>
                <a:ea typeface="Roboto Condensed" panose="02000000000000000000" pitchFamily="2" charset="0"/>
                <a:cs typeface="Open Sans Condensed" panose="020B0806030504020204" pitchFamily="34" charset="0"/>
              </a:rPr>
            </a:br>
            <a:r>
              <a:rPr lang="en-US" sz="1600" b="1" dirty="0">
                <a:solidFill>
                  <a:srgbClr val="A6BBC8"/>
                </a:solidFill>
                <a:latin typeface="Amsi Pro Narw Ultra" panose="020B0A06020201010104" pitchFamily="34" charset="0"/>
                <a:ea typeface="Roboto Condensed" panose="02000000000000000000" pitchFamily="2" charset="0"/>
                <a:cs typeface="Open Sans Condensed" panose="020B0806030504020204" pitchFamily="34" charset="0"/>
              </a:rPr>
              <a:t>pour les ÉVÉNEMENTS DE NIVEAUX PROVINCIAUX </a:t>
            </a:r>
            <a:br>
              <a:rPr lang="en-US" sz="1600" b="1" dirty="0">
                <a:solidFill>
                  <a:srgbClr val="A6BBC8"/>
                </a:solidFill>
                <a:latin typeface="Amsi Pro Narw Ultra" panose="020B0A06020201010104" pitchFamily="34" charset="0"/>
                <a:ea typeface="Roboto Condensed" panose="02000000000000000000" pitchFamily="2" charset="0"/>
                <a:cs typeface="Open Sans Condensed" panose="020B0806030504020204" pitchFamily="34" charset="0"/>
              </a:rPr>
            </a:br>
            <a:r>
              <a:rPr lang="en-US" sz="1600" b="1" dirty="0">
                <a:solidFill>
                  <a:srgbClr val="A6BBC8"/>
                </a:solidFill>
                <a:latin typeface="Amsi Pro Narw Ultra" panose="020B0A06020201010104" pitchFamily="34" charset="0"/>
                <a:ea typeface="Roboto Condensed" panose="02000000000000000000" pitchFamily="2" charset="0"/>
                <a:cs typeface="Open Sans Condensed" panose="020B0806030504020204" pitchFamily="34" charset="0"/>
              </a:rPr>
              <a:t>ET DE LA COUPE CANADA</a:t>
            </a:r>
            <a:r>
              <a:rPr lang="en-US" sz="2133" dirty="0"/>
              <a:t/>
            </a:r>
            <a:br>
              <a:rPr lang="en-US" sz="2133" dirty="0"/>
            </a:br>
            <a:endParaRPr lang="en-US" sz="2133" dirty="0"/>
          </a:p>
        </p:txBody>
      </p:sp>
    </p:spTree>
    <p:extLst>
      <p:ext uri="{BB962C8B-B14F-4D97-AF65-F5344CB8AC3E}">
        <p14:creationId xmlns:p14="http://schemas.microsoft.com/office/powerpoint/2010/main" val="1871640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10</a:t>
            </a:r>
            <a:endParaRPr lang="en-US" sz="2400" dirty="0">
              <a:solidFill>
                <a:srgbClr val="7A99A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74" y="254000"/>
            <a:ext cx="9824041" cy="6220974"/>
          </a:xfrm>
          <a:prstGeom prst="rect">
            <a:avLst/>
          </a:prstGeom>
        </p:spPr>
      </p:pic>
    </p:spTree>
    <p:extLst>
      <p:ext uri="{BB962C8B-B14F-4D97-AF65-F5344CB8AC3E}">
        <p14:creationId xmlns:p14="http://schemas.microsoft.com/office/powerpoint/2010/main" val="1027433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11</a:t>
            </a:r>
            <a:endParaRPr lang="en-US" sz="2400" dirty="0">
              <a:solidFill>
                <a:srgbClr val="7A99AC"/>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311" y="337582"/>
            <a:ext cx="9211969" cy="5972735"/>
          </a:xfrm>
          <a:prstGeom prst="rect">
            <a:avLst/>
          </a:prstGeom>
        </p:spPr>
      </p:pic>
    </p:spTree>
    <p:extLst>
      <p:ext uri="{BB962C8B-B14F-4D97-AF65-F5344CB8AC3E}">
        <p14:creationId xmlns:p14="http://schemas.microsoft.com/office/powerpoint/2010/main" val="1591910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600" dirty="0">
                <a:solidFill>
                  <a:srgbClr val="A6BBC8"/>
                </a:solidFill>
              </a:rPr>
              <a:t>Issue des modules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sz="2800" dirty="0"/>
              <a:t>Après avoir terminé ce module, vous serez en mesure :</a:t>
            </a:r>
          </a:p>
          <a:p>
            <a:pPr marL="908050" lvl="1" indent="-341313">
              <a:spcBef>
                <a:spcPts val="1200"/>
              </a:spcBef>
              <a:buSzPct val="80000"/>
              <a:buFont typeface="Arial" pitchFamily="34" charset="0"/>
              <a:buBlip>
                <a:blip r:embed="rId2"/>
              </a:buBlip>
            </a:pPr>
            <a:r>
              <a:rPr lang="fr-CA" sz="2800" dirty="0"/>
              <a:t>de comprendre la structure de la gestion d’événements et de la prise de décisions;</a:t>
            </a:r>
          </a:p>
          <a:p>
            <a:pPr marL="908050" lvl="1" indent="-341313">
              <a:spcBef>
                <a:spcPts val="1200"/>
              </a:spcBef>
              <a:buSzPct val="80000"/>
              <a:buFont typeface="Arial" pitchFamily="34" charset="0"/>
              <a:buBlip>
                <a:blip r:embed="rId2"/>
              </a:buBlip>
            </a:pPr>
            <a:r>
              <a:rPr lang="fr-CA" sz="2800" dirty="0"/>
              <a:t>d’être prêt à venir en aide de différentes façons lors d’un événement;</a:t>
            </a:r>
          </a:p>
          <a:p>
            <a:pPr marL="908050" lvl="1" indent="-341313">
              <a:spcBef>
                <a:spcPts val="1200"/>
              </a:spcBef>
              <a:buSzPct val="80000"/>
              <a:buFont typeface="Arial" pitchFamily="34" charset="0"/>
              <a:buBlip>
                <a:blip r:embed="rId2"/>
              </a:buBlip>
            </a:pPr>
            <a:r>
              <a:rPr lang="fr-CA" sz="2800" dirty="0"/>
              <a:t>d’avoir plus de plaisir comme bénévole en sachant que vous faites partie d’une grande équipe et en comprenant quel est votre rôle avant de dévaler la montagne.</a:t>
            </a:r>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12</a:t>
            </a:r>
            <a:endParaRPr lang="en-US" sz="2400" dirty="0">
              <a:solidFill>
                <a:srgbClr val="7A99AC"/>
              </a:solidFill>
            </a:endParaRPr>
          </a:p>
        </p:txBody>
      </p:sp>
    </p:spTree>
    <p:extLst>
      <p:ext uri="{BB962C8B-B14F-4D97-AF65-F5344CB8AC3E}">
        <p14:creationId xmlns:p14="http://schemas.microsoft.com/office/powerpoint/2010/main" val="141934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13</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fr-CA" sz="5400" dirty="0" smtClean="0"/>
              <a:t>Officiels</a:t>
            </a:r>
          </a:p>
          <a:p>
            <a:pPr>
              <a:spcBef>
                <a:spcPts val="1200"/>
              </a:spcBef>
            </a:pPr>
            <a:r>
              <a:rPr lang="fr-CA" sz="2700" dirty="0"/>
              <a:t>Il y a 3 catégories d’officiels de compétition</a:t>
            </a:r>
          </a:p>
          <a:p>
            <a:pPr>
              <a:lnSpc>
                <a:spcPct val="100000"/>
              </a:lnSpc>
              <a:spcBef>
                <a:spcPts val="1200"/>
              </a:spcBef>
            </a:pPr>
            <a:r>
              <a:rPr lang="fr-CA" sz="2700" dirty="0"/>
              <a:t>Les officiels de gestion (nous en parlerons brièvement au niveau 2, mais la majeure partie du côté gestion sera traitée au niveau 3 à l’automne 2016)</a:t>
            </a:r>
          </a:p>
          <a:p>
            <a:pPr>
              <a:lnSpc>
                <a:spcPct val="100000"/>
              </a:lnSpc>
              <a:spcBef>
                <a:spcPts val="1200"/>
              </a:spcBef>
            </a:pPr>
            <a:r>
              <a:rPr lang="fr-CA" sz="2700" dirty="0"/>
              <a:t>Les officiels de soutien (VOUS qui êtes ici! Merci!)</a:t>
            </a:r>
          </a:p>
          <a:p>
            <a:pPr>
              <a:lnSpc>
                <a:spcPct val="100000"/>
              </a:lnSpc>
              <a:spcBef>
                <a:spcPts val="1200"/>
              </a:spcBef>
            </a:pPr>
            <a:r>
              <a:rPr lang="fr-CA" sz="2700" dirty="0"/>
              <a:t>Les officiels membres du jury ou les principaux officiels (ce sont les officiels les plus expérimentés lors d’un événement)</a:t>
            </a:r>
          </a:p>
          <a:p>
            <a:pPr>
              <a:lnSpc>
                <a:spcPct val="100000"/>
              </a:lnSpc>
            </a:pPr>
            <a:r>
              <a:rPr lang="fr-CA" sz="2700" dirty="0" smtClean="0"/>
              <a:t>.  </a:t>
            </a:r>
            <a:endParaRPr lang="fr-CA" sz="2700" dirty="0"/>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13</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892801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7200" dirty="0"/>
              <a:t>La SÉCURITÉ et la GESTION des RISQUES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fr-CA" sz="2800" dirty="0"/>
              <a:t>La responsabilité PREMIÈRE d’un officiel de compétition (débutant, principal, administratif ou de gestion) est la sécurité</a:t>
            </a:r>
          </a:p>
          <a:p>
            <a:pPr marL="285750" indent="-285750">
              <a:spcBef>
                <a:spcPts val="600"/>
              </a:spcBef>
              <a:buFont typeface="Arial"/>
              <a:buChar char="•"/>
              <a:defRPr/>
            </a:pPr>
            <a:r>
              <a:rPr lang="fr-CA" sz="2700" dirty="0">
                <a:solidFill>
                  <a:prstClr val="black"/>
                </a:solidFill>
                <a:cs typeface="Arial" pitchFamily="34" charset="0"/>
              </a:rPr>
              <a:t>Des compétiteurs</a:t>
            </a:r>
          </a:p>
          <a:p>
            <a:pPr marL="285750" indent="-285750">
              <a:spcBef>
                <a:spcPts val="600"/>
              </a:spcBef>
              <a:buFont typeface="Arial"/>
              <a:buChar char="•"/>
              <a:defRPr/>
            </a:pPr>
            <a:r>
              <a:rPr lang="fr-CA" sz="2700" dirty="0">
                <a:solidFill>
                  <a:prstClr val="black"/>
                </a:solidFill>
                <a:cs typeface="Arial" pitchFamily="34" charset="0"/>
              </a:rPr>
              <a:t>Des entraîneurs</a:t>
            </a:r>
          </a:p>
          <a:p>
            <a:pPr marL="285750" indent="-285750">
              <a:spcBef>
                <a:spcPts val="600"/>
              </a:spcBef>
              <a:buFont typeface="Arial"/>
              <a:buChar char="•"/>
              <a:defRPr/>
            </a:pPr>
            <a:r>
              <a:rPr lang="fr-CA" sz="2700" dirty="0">
                <a:solidFill>
                  <a:prstClr val="black"/>
                </a:solidFill>
                <a:cs typeface="Arial" pitchFamily="34" charset="0"/>
              </a:rPr>
              <a:t>Des bénévoles</a:t>
            </a:r>
          </a:p>
          <a:p>
            <a:pPr marL="285750" indent="-285750">
              <a:spcBef>
                <a:spcPts val="600"/>
              </a:spcBef>
              <a:buFont typeface="Arial"/>
              <a:buChar char="•"/>
              <a:defRPr/>
            </a:pPr>
            <a:r>
              <a:rPr lang="fr-CA" sz="2700" dirty="0">
                <a:solidFill>
                  <a:prstClr val="black"/>
                </a:solidFill>
                <a:cs typeface="Arial" pitchFamily="34" charset="0"/>
              </a:rPr>
              <a:t>Des </a:t>
            </a:r>
            <a:r>
              <a:rPr lang="fr-CA" sz="2700" dirty="0" smtClean="0">
                <a:solidFill>
                  <a:prstClr val="black"/>
                </a:solidFill>
                <a:cs typeface="Arial" pitchFamily="34" charset="0"/>
              </a:rPr>
              <a:t>officiels</a:t>
            </a:r>
            <a:endParaRPr lang="fr-CA" sz="2700" dirty="0">
              <a:solidFill>
                <a:prstClr val="black"/>
              </a:solidFill>
              <a:cs typeface="Arial" pitchFamily="34" charset="0"/>
            </a:endParaRPr>
          </a:p>
          <a:p>
            <a:pPr marL="285750" indent="-285750">
              <a:spcBef>
                <a:spcPts val="600"/>
              </a:spcBef>
              <a:buFont typeface="Arial"/>
              <a:buChar char="•"/>
              <a:defRPr/>
            </a:pPr>
            <a:r>
              <a:rPr lang="fr-CA" sz="2700" dirty="0">
                <a:solidFill>
                  <a:prstClr val="black"/>
                </a:solidFill>
                <a:cs typeface="Arial" pitchFamily="34" charset="0"/>
              </a:rPr>
              <a:t>Des juges </a:t>
            </a:r>
          </a:p>
          <a:p>
            <a:pPr marL="285750" indent="-285750">
              <a:spcBef>
                <a:spcPts val="600"/>
              </a:spcBef>
              <a:buFont typeface="Arial"/>
              <a:buChar char="•"/>
              <a:defRPr/>
            </a:pPr>
            <a:r>
              <a:rPr lang="fr-CA" sz="2700" dirty="0">
                <a:solidFill>
                  <a:prstClr val="black"/>
                </a:solidFill>
                <a:cs typeface="Arial" pitchFamily="34" charset="0"/>
              </a:rPr>
              <a:t>De l’équipe de compétition</a:t>
            </a:r>
          </a:p>
          <a:p>
            <a:pPr marL="285750" indent="-285750">
              <a:spcBef>
                <a:spcPts val="600"/>
              </a:spcBef>
              <a:buFont typeface="Arial"/>
              <a:buChar char="•"/>
              <a:defRPr/>
            </a:pPr>
            <a:r>
              <a:rPr lang="fr-CA" sz="2700" dirty="0">
                <a:solidFill>
                  <a:prstClr val="black"/>
                </a:solidFill>
                <a:cs typeface="Arial" pitchFamily="34" charset="0"/>
              </a:rPr>
              <a:t>Du site hôte</a:t>
            </a:r>
          </a:p>
          <a:p>
            <a:pPr marL="285750" indent="-285750">
              <a:spcBef>
                <a:spcPts val="600"/>
              </a:spcBef>
              <a:buFont typeface="Arial"/>
              <a:buChar char="•"/>
              <a:defRPr/>
            </a:pPr>
            <a:r>
              <a:rPr lang="fr-CA" sz="2700" dirty="0">
                <a:solidFill>
                  <a:prstClr val="black"/>
                </a:solidFill>
                <a:cs typeface="Arial" pitchFamily="34" charset="0"/>
              </a:rPr>
              <a:t>Du </a:t>
            </a:r>
            <a:r>
              <a:rPr lang="fr-CA" sz="2700" dirty="0" smtClean="0">
                <a:solidFill>
                  <a:prstClr val="black"/>
                </a:solidFill>
                <a:cs typeface="Arial" pitchFamily="34" charset="0"/>
              </a:rPr>
              <a:t>public</a:t>
            </a:r>
          </a:p>
          <a:p>
            <a:pPr marL="285750" indent="-285750">
              <a:spcBef>
                <a:spcPts val="600"/>
              </a:spcBef>
              <a:buFont typeface="Arial"/>
              <a:buChar char="•"/>
              <a:defRPr/>
            </a:pPr>
            <a:endParaRPr lang="fr-CA" sz="2700" dirty="0" smtClean="0">
              <a:solidFill>
                <a:prstClr val="black"/>
              </a:solidFill>
              <a:cs typeface="Arial" pitchFamily="34" charset="0"/>
            </a:endParaRPr>
          </a:p>
          <a:p>
            <a:pPr marL="285750" indent="-285750">
              <a:spcBef>
                <a:spcPts val="600"/>
              </a:spcBef>
              <a:buFont typeface="Arial"/>
              <a:buChar char="•"/>
              <a:defRPr/>
            </a:pPr>
            <a:r>
              <a:rPr lang="fr-CA" sz="2800" b="1" dirty="0">
                <a:solidFill>
                  <a:srgbClr val="FF0000"/>
                </a:solidFill>
                <a:cs typeface="Arial" pitchFamily="34" charset="0"/>
              </a:rPr>
              <a:t>LA SÉCURITÉ DOIT ÊTRE UN FACTEUR DANS TOUTES LES PRISES DE DÉCISIONS</a:t>
            </a:r>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14</a:t>
            </a:r>
            <a:endParaRPr lang="en-US" sz="2400" dirty="0">
              <a:solidFill>
                <a:srgbClr val="7A99AC"/>
              </a:solidFill>
            </a:endParaRPr>
          </a:p>
        </p:txBody>
      </p:sp>
    </p:spTree>
    <p:extLst>
      <p:ext uri="{BB962C8B-B14F-4D97-AF65-F5344CB8AC3E}">
        <p14:creationId xmlns:p14="http://schemas.microsoft.com/office/powerpoint/2010/main" val="934375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7200" dirty="0"/>
              <a:t>LE PLAN D’ACTION D’URGENCE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2800" dirty="0"/>
              <a:t>Vous ne participerez sans doute pas à l’élaboration du plan d’action d’urgence (EAP), mais vous devrez le suivre…</a:t>
            </a:r>
          </a:p>
          <a:p>
            <a:endParaRPr lang="fr-CA" sz="2800" dirty="0"/>
          </a:p>
          <a:p>
            <a:r>
              <a:rPr lang="fr-CA" sz="2800" dirty="0"/>
              <a:t>Le chef de compétition et le directeur de l’événement, ainsi que le chef de parcours, dresseront le plan plusieurs mois d’avance avec les services d’urgence locaux et le centre de ski</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15</a:t>
            </a:r>
            <a:endParaRPr lang="en-US" sz="2400" dirty="0">
              <a:solidFill>
                <a:srgbClr val="7A99AC"/>
              </a:solidFill>
            </a:endParaRPr>
          </a:p>
        </p:txBody>
      </p:sp>
    </p:spTree>
    <p:extLst>
      <p:ext uri="{BB962C8B-B14F-4D97-AF65-F5344CB8AC3E}">
        <p14:creationId xmlns:p14="http://schemas.microsoft.com/office/powerpoint/2010/main" val="197578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16</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fr-CA" sz="5400" dirty="0"/>
              <a:t>Les membres du comité organisateur </a:t>
            </a:r>
            <a:endParaRPr lang="fr-CA" sz="5400" dirty="0" smtClean="0"/>
          </a:p>
          <a:p>
            <a:pPr>
              <a:lnSpc>
                <a:spcPct val="100000"/>
              </a:lnSpc>
              <a:spcBef>
                <a:spcPts val="1800"/>
              </a:spcBef>
            </a:pPr>
            <a:r>
              <a:rPr lang="fr-CA" sz="2800" dirty="0" smtClean="0"/>
              <a:t>Le </a:t>
            </a:r>
            <a:r>
              <a:rPr lang="fr-CA" sz="2800" dirty="0"/>
              <a:t>leadership des officiels et la gestion d’événements seront traités dans le module de niveau 3 pour les officiels de sports d’hiver</a:t>
            </a:r>
          </a:p>
          <a:p>
            <a:pPr>
              <a:lnSpc>
                <a:spcPct val="100000"/>
              </a:lnSpc>
            </a:pPr>
            <a:r>
              <a:rPr lang="fr-CA" sz="2700" dirty="0" smtClean="0"/>
              <a:t>.  </a:t>
            </a:r>
            <a:endParaRPr lang="fr-CA" sz="2700" dirty="0"/>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16</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54479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7200" dirty="0"/>
              <a:t>Le comité organisateur et l’administration d’événements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fr-CA" sz="2800" dirty="0"/>
              <a:t>Responsable des communications et s’assure que les tâches sont accomplies pour leur secteur de responsabilité </a:t>
            </a:r>
          </a:p>
          <a:p>
            <a:pPr>
              <a:spcBef>
                <a:spcPts val="1200"/>
              </a:spcBef>
            </a:pPr>
            <a:r>
              <a:rPr lang="fr-CA" sz="2800" dirty="0"/>
              <a:t>Assure la liaison entre le centre de ski, les partenaires et les autres comités associés à l’événement</a:t>
            </a:r>
          </a:p>
          <a:p>
            <a:pPr>
              <a:spcBef>
                <a:spcPts val="1200"/>
              </a:spcBef>
            </a:pPr>
            <a:r>
              <a:rPr lang="fr-CA" sz="2800" dirty="0"/>
              <a:t>Coordonne la planification, l’organisation et la mise sur pied de l’événement</a:t>
            </a:r>
          </a:p>
          <a:p>
            <a:pPr marL="285750" indent="-285750">
              <a:spcBef>
                <a:spcPts val="600"/>
              </a:spcBef>
              <a:buFont typeface="Arial"/>
              <a:buChar char="•"/>
              <a:defRPr/>
            </a:pPr>
            <a:endParaRPr lang="fr-CA" sz="2700" dirty="0" smtClean="0">
              <a:solidFill>
                <a:prstClr val="black"/>
              </a:solidFill>
              <a:cs typeface="Arial" pitchFamily="34" charset="0"/>
            </a:endParaRPr>
          </a:p>
          <a:p>
            <a:r>
              <a:rPr lang="fr-CA" sz="4000" b="1" dirty="0">
                <a:cs typeface="Arial" pitchFamily="34" charset="0"/>
              </a:rPr>
              <a:t>CONSEIL!</a:t>
            </a:r>
            <a:r>
              <a:rPr lang="fr-CA" sz="2800" dirty="0">
                <a:cs typeface="Arial" pitchFamily="34" charset="0"/>
              </a:rPr>
              <a:t>  </a:t>
            </a:r>
          </a:p>
          <a:p>
            <a:r>
              <a:rPr lang="fr-CA" sz="2800" dirty="0">
                <a:cs typeface="Arial" pitchFamily="34" charset="0"/>
              </a:rPr>
              <a:t>Pour un bon déroulement de l’événement, il est essentiel que l’équipe administrative soit mise au courant des derniers développements. </a:t>
            </a:r>
          </a:p>
          <a:p>
            <a:pPr algn="ctr"/>
            <a:r>
              <a:rPr lang="fr-CA" sz="2800" dirty="0">
                <a:cs typeface="Arial" pitchFamily="34" charset="0"/>
              </a:rPr>
              <a:t>ET</a:t>
            </a:r>
          </a:p>
          <a:p>
            <a:r>
              <a:rPr lang="fr-CA" sz="2800" dirty="0">
                <a:cs typeface="Arial" pitchFamily="34" charset="0"/>
              </a:rPr>
              <a:t>L’équipe administrative doit être en mesure d’avoir une communication bidirectionnelle efficace avec l’équipe de la compétition qui est à l’extérieur</a:t>
            </a:r>
            <a:r>
              <a:rPr lang="fr-CA" sz="2800" dirty="0">
                <a:solidFill>
                  <a:srgbClr val="A6BBC8"/>
                </a:solidFill>
                <a:cs typeface="Arial" pitchFamily="34" charset="0"/>
              </a:rPr>
              <a:t>.</a:t>
            </a:r>
          </a:p>
          <a:p>
            <a:pPr marL="285750" indent="-285750">
              <a:spcBef>
                <a:spcPts val="600"/>
              </a:spcBef>
              <a:buFont typeface="Arial"/>
              <a:buChar char="•"/>
              <a:defRPr/>
            </a:pPr>
            <a:endParaRPr lang="fr-CA" sz="2700" dirty="0">
              <a:solidFill>
                <a:srgbClr val="A6BBC8"/>
              </a:solidFill>
              <a:cs typeface="Arial" pitchFamily="34" charset="0"/>
            </a:endParaRPr>
          </a:p>
          <a:p>
            <a:endParaRPr lang="en-US" sz="2933" dirty="0">
              <a:solidFill>
                <a:srgbClr val="A6BBC8"/>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mtClean="0">
                <a:solidFill>
                  <a:srgbClr val="7A99AC"/>
                </a:solidFill>
              </a:rPr>
              <a:t>17</a:t>
            </a:r>
            <a:endParaRPr lang="en-US" sz="2400" dirty="0">
              <a:solidFill>
                <a:srgbClr val="7A99AC"/>
              </a:solidFill>
            </a:endParaRPr>
          </a:p>
        </p:txBody>
      </p:sp>
    </p:spTree>
    <p:extLst>
      <p:ext uri="{BB962C8B-B14F-4D97-AF65-F5344CB8AC3E}">
        <p14:creationId xmlns:p14="http://schemas.microsoft.com/office/powerpoint/2010/main" val="750278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7200" dirty="0"/>
              <a:t>Officiels de gestion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2400" b="1" dirty="0">
                <a:cs typeface="Arial" pitchFamily="34" charset="0"/>
              </a:rPr>
              <a:t>Chef de compétition   </a:t>
            </a:r>
          </a:p>
          <a:p>
            <a:pPr marL="347663" lvl="1">
              <a:spcBef>
                <a:spcPts val="600"/>
              </a:spcBef>
              <a:buFont typeface="Arial" pitchFamily="34" charset="0"/>
              <a:buChar char="•"/>
            </a:pPr>
            <a:r>
              <a:rPr lang="fr-CA" sz="2000" dirty="0">
                <a:cs typeface="Arial" pitchFamily="34" charset="0"/>
              </a:rPr>
              <a:t>Responsable de tous les aspects des sites de compétition, des parcours, du calendrier et des exigences envers les bénévoles</a:t>
            </a:r>
          </a:p>
          <a:p>
            <a:r>
              <a:rPr lang="fr-CA" sz="2400" b="1" dirty="0">
                <a:cs typeface="Arial" pitchFamily="34" charset="0"/>
              </a:rPr>
              <a:t>Président de l’événement</a:t>
            </a:r>
            <a:endParaRPr lang="fr-CA" sz="2400" dirty="0">
              <a:cs typeface="Arial" pitchFamily="34" charset="0"/>
            </a:endParaRPr>
          </a:p>
          <a:p>
            <a:pPr marL="347663" lvl="1">
              <a:spcBef>
                <a:spcPts val="600"/>
              </a:spcBef>
              <a:buFont typeface="Arial" pitchFamily="34" charset="0"/>
              <a:buChar char="•"/>
            </a:pPr>
            <a:r>
              <a:rPr lang="fr-CA" sz="2000" dirty="0">
                <a:cs typeface="Arial" pitchFamily="34" charset="0"/>
              </a:rPr>
              <a:t>Préside les réunions et a le dernier mot quant au processus administratif</a:t>
            </a:r>
          </a:p>
          <a:p>
            <a:r>
              <a:rPr lang="fr-CA" sz="2400" b="1" dirty="0">
                <a:cs typeface="Arial" pitchFamily="34" charset="0"/>
              </a:rPr>
              <a:t>Coordonnateurs de l’événement</a:t>
            </a:r>
          </a:p>
          <a:p>
            <a:pPr marL="347663" lvl="1">
              <a:spcBef>
                <a:spcPts val="600"/>
              </a:spcBef>
              <a:buFont typeface="Arial" pitchFamily="34" charset="0"/>
              <a:buChar char="•"/>
            </a:pPr>
            <a:r>
              <a:rPr lang="fr-CA" sz="2000" dirty="0">
                <a:cs typeface="Arial" pitchFamily="34" charset="0"/>
              </a:rPr>
              <a:t>Travaille à l’extérieur du site; s’occupe de l’hébergement, du transport, des activités sociales, des prix/protocoles et des bénévoles</a:t>
            </a:r>
          </a:p>
          <a:p>
            <a:r>
              <a:rPr lang="fr-CA" sz="2400" b="1" dirty="0">
                <a:cs typeface="Arial" pitchFamily="34" charset="0"/>
              </a:rPr>
              <a:t>Secrétaire/trésorier de l’événement</a:t>
            </a:r>
          </a:p>
          <a:p>
            <a:pPr marL="347663" lvl="1">
              <a:spcBef>
                <a:spcPts val="600"/>
              </a:spcBef>
              <a:buFont typeface="Arial" pitchFamily="34" charset="0"/>
              <a:buChar char="•"/>
            </a:pPr>
            <a:r>
              <a:rPr lang="fr-CA" sz="2000" dirty="0">
                <a:cs typeface="Arial" pitchFamily="34" charset="0"/>
              </a:rPr>
              <a:t>Surveille le volet administratif de l’événement, prépare les procès-verbaux et fournit les états financiers à jour, à chaque réunion</a:t>
            </a:r>
            <a:endParaRPr lang="fr-CA" sz="2400" dirty="0">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18</a:t>
            </a:r>
          </a:p>
        </p:txBody>
      </p:sp>
    </p:spTree>
    <p:extLst>
      <p:ext uri="{BB962C8B-B14F-4D97-AF65-F5344CB8AC3E}">
        <p14:creationId xmlns:p14="http://schemas.microsoft.com/office/powerpoint/2010/main" val="582529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600" dirty="0"/>
              <a:t>Personnel administratif</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6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2500" dirty="0">
                <a:cs typeface="Arial" pitchFamily="34" charset="0"/>
              </a:rPr>
              <a:t>CONSEIL! Déterminez vos BESOINS d’avance, pour les parcours et en dehors de </a:t>
            </a:r>
            <a:r>
              <a:rPr lang="fr-CA" sz="2500" dirty="0" smtClean="0">
                <a:cs typeface="Arial" pitchFamily="34" charset="0"/>
              </a:rPr>
              <a:t>ceux-ci</a:t>
            </a:r>
            <a:endParaRPr lang="fr-CA" sz="2500" dirty="0">
              <a:cs typeface="Arial" pitchFamily="34" charset="0"/>
            </a:endParaRPr>
          </a:p>
          <a:p>
            <a:pPr marL="0" indent="0">
              <a:buNone/>
            </a:pPr>
            <a:r>
              <a:rPr lang="fr-CA" sz="3200" dirty="0"/>
              <a:t>D’où viennent tous ces gens??</a:t>
            </a:r>
          </a:p>
          <a:p>
            <a:pPr marL="0" indent="0">
              <a:buBlip>
                <a:blip r:embed="rId2"/>
              </a:buBlip>
            </a:pPr>
            <a:r>
              <a:rPr lang="fr-CA" sz="2800" dirty="0"/>
              <a:t>Recrutez au sein de votre club, ancien et actuel</a:t>
            </a:r>
          </a:p>
          <a:p>
            <a:pPr marL="0" indent="0">
              <a:buBlip>
                <a:blip r:embed="rId2"/>
              </a:buBlip>
            </a:pPr>
            <a:r>
              <a:rPr lang="fr-CA" sz="2800" dirty="0"/>
              <a:t>Allez à votre OPS</a:t>
            </a:r>
          </a:p>
          <a:p>
            <a:pPr marL="0" indent="0">
              <a:buBlip>
                <a:blip r:embed="rId2"/>
              </a:buBlip>
            </a:pPr>
            <a:r>
              <a:rPr lang="fr-CA" sz="2800" dirty="0"/>
              <a:t>Consultez la base de données de FC</a:t>
            </a:r>
          </a:p>
          <a:p>
            <a:pPr marL="0" indent="0">
              <a:buBlip>
                <a:blip r:embed="rId2"/>
              </a:buBlip>
            </a:pPr>
            <a:r>
              <a:rPr lang="fr-CA" sz="2800" dirty="0"/>
              <a:t>Recrutez le public, utilisez les sites Web et les </a:t>
            </a:r>
            <a:r>
              <a:rPr lang="fr-CA" sz="2800" dirty="0" smtClean="0"/>
              <a:t>réseaux </a:t>
            </a:r>
            <a:r>
              <a:rPr lang="fr-CA" sz="2800" dirty="0"/>
              <a:t>sociaux pour diffuser l’information</a:t>
            </a:r>
          </a:p>
          <a:p>
            <a:pPr marL="0" indent="0">
              <a:spcBef>
                <a:spcPts val="1800"/>
              </a:spcBef>
              <a:buNone/>
            </a:pPr>
            <a:r>
              <a:rPr lang="fr-CA" sz="3200" dirty="0"/>
              <a:t>Séances d’orientation propre à l’événement… planifier aussi une séance de compte rendu après!!</a:t>
            </a:r>
          </a:p>
          <a:p>
            <a:pPr marL="0" indent="0">
              <a:buNone/>
            </a:pPr>
            <a:r>
              <a:rPr lang="fr-CA" sz="3200" dirty="0"/>
              <a:t>Assurer une communication continue… les courriels, sites Web et blogues sont parfaits pour rendre la passion!</a:t>
            </a:r>
          </a:p>
          <a:p>
            <a:pPr marL="285750" indent="-285750">
              <a:spcBef>
                <a:spcPts val="600"/>
              </a:spcBef>
              <a:buFont typeface="Arial"/>
              <a:buChar char="•"/>
              <a:defRPr/>
            </a:pPr>
            <a:endParaRPr lang="fr-CA" sz="2700" dirty="0" smtClean="0">
              <a:solidFill>
                <a:prstClr val="black"/>
              </a:solidFill>
              <a:cs typeface="Arial" pitchFamily="34" charset="0"/>
            </a:endParaRPr>
          </a:p>
          <a:p>
            <a:r>
              <a:rPr lang="fr-CA" sz="2400" b="1" dirty="0">
                <a:cs typeface="Arial" pitchFamily="34" charset="0"/>
              </a:rPr>
              <a:t>Entraînement!!!!</a:t>
            </a:r>
          </a:p>
          <a:p>
            <a:pPr marL="347663" lvl="1">
              <a:spcBef>
                <a:spcPts val="600"/>
              </a:spcBef>
              <a:buFont typeface="Arial" pitchFamily="34" charset="0"/>
              <a:buChar char="•"/>
            </a:pPr>
            <a:r>
              <a:rPr lang="fr-CA" sz="2000" b="1" dirty="0">
                <a:cs typeface="Arial" pitchFamily="34" charset="0"/>
              </a:rPr>
              <a:t>Niveau 1 </a:t>
            </a:r>
            <a:r>
              <a:rPr lang="fr-CA" sz="2000" dirty="0">
                <a:cs typeface="Arial" pitchFamily="34" charset="0"/>
              </a:rPr>
              <a:t>– Orientation pour les bénévoles. Vous l’avez déjà suivi en ligne!</a:t>
            </a:r>
          </a:p>
          <a:p>
            <a:pPr marL="347663" lvl="1">
              <a:spcBef>
                <a:spcPts val="600"/>
              </a:spcBef>
              <a:buFont typeface="Arial" pitchFamily="34" charset="0"/>
              <a:buChar char="•"/>
            </a:pPr>
            <a:r>
              <a:rPr lang="fr-CA" sz="2000" b="1" dirty="0">
                <a:cs typeface="Arial" pitchFamily="34" charset="0"/>
              </a:rPr>
              <a:t>Niveau 2 </a:t>
            </a:r>
            <a:r>
              <a:rPr lang="fr-CA" sz="2000" dirty="0">
                <a:cs typeface="Arial" pitchFamily="34" charset="0"/>
              </a:rPr>
              <a:t>– La présente formation!!!</a:t>
            </a:r>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19</a:t>
            </a:r>
            <a:endParaRPr lang="en-US" sz="2400" dirty="0">
              <a:solidFill>
                <a:srgbClr val="7A99AC"/>
              </a:solidFill>
            </a:endParaRPr>
          </a:p>
        </p:txBody>
      </p:sp>
    </p:spTree>
    <p:extLst>
      <p:ext uri="{BB962C8B-B14F-4D97-AF65-F5344CB8AC3E}">
        <p14:creationId xmlns:p14="http://schemas.microsoft.com/office/powerpoint/2010/main" val="1510067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486048" y="161640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8000" dirty="0" smtClean="0"/>
              <a:t>Cheminement des officiels canadiens de sport d’hiver</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2</a:t>
            </a:r>
            <a:endParaRPr lang="en-US" sz="2400" dirty="0">
              <a:solidFill>
                <a:srgbClr val="7A99AC"/>
              </a:solidFill>
            </a:endParaRPr>
          </a:p>
        </p:txBody>
      </p:sp>
    </p:spTree>
    <p:extLst>
      <p:ext uri="{BB962C8B-B14F-4D97-AF65-F5344CB8AC3E}">
        <p14:creationId xmlns:p14="http://schemas.microsoft.com/office/powerpoint/2010/main" val="1026195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299781" y="398778"/>
            <a:ext cx="11451951" cy="1143000"/>
          </a:xfrm>
        </p:spPr>
        <p:txBody>
          <a:bodyPr>
            <a:noAutofit/>
          </a:bodyPr>
          <a:lstStyle>
            <a:lvl1pPr>
              <a:defRPr sz="7000" b="1" i="0" baseline="0">
                <a:solidFill>
                  <a:srgbClr val="D1DDE6"/>
                </a:solidFill>
                <a:latin typeface="Amsi Pro Narw Ultra"/>
                <a:cs typeface="Amsi Pro Narw Ultra"/>
              </a:defRPr>
            </a:lvl1pPr>
          </a:lstStyle>
          <a:p>
            <a:r>
              <a:rPr lang="fr-CA" sz="4800" dirty="0"/>
              <a:t>Aperçu de votre comité organisateur et de l’incroyable équipe administrative!</a:t>
            </a:r>
            <a:endParaRPr lang="en-US" sz="4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542635" y="2579861"/>
            <a:ext cx="11106729" cy="4163839"/>
          </a:xfrm>
          <a:prstGeom prst="rect">
            <a:avLst/>
          </a:prstGeom>
        </p:spPr>
        <p:txBody>
          <a:bodyPr numCol="2">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600"/>
              </a:spcBef>
              <a:buFont typeface="Arial"/>
              <a:buChar char="•"/>
              <a:defRPr/>
            </a:pPr>
            <a:r>
              <a:rPr lang="fr-CA" sz="2300" dirty="0" smtClean="0"/>
              <a:t>Président</a:t>
            </a:r>
            <a:endParaRPr lang="fr-CA" sz="2300" dirty="0"/>
          </a:p>
          <a:p>
            <a:pPr marL="285750" indent="-285750">
              <a:spcBef>
                <a:spcPts val="600"/>
              </a:spcBef>
              <a:buFont typeface="Arial"/>
              <a:buChar char="•"/>
              <a:defRPr/>
            </a:pPr>
            <a:r>
              <a:rPr lang="fr-CA" sz="2300" dirty="0"/>
              <a:t>Coordonnateur de l’hébergement</a:t>
            </a:r>
          </a:p>
          <a:p>
            <a:pPr marL="285750" indent="-285750">
              <a:spcBef>
                <a:spcPts val="600"/>
              </a:spcBef>
              <a:buFont typeface="Arial"/>
              <a:buChar char="•"/>
              <a:defRPr/>
            </a:pPr>
            <a:r>
              <a:rPr lang="fr-CA" sz="2300" dirty="0"/>
              <a:t>Services aux athlètes</a:t>
            </a:r>
          </a:p>
          <a:p>
            <a:pPr marL="285750" indent="-285750">
              <a:spcBef>
                <a:spcPts val="600"/>
              </a:spcBef>
              <a:buFont typeface="Arial"/>
              <a:buChar char="•"/>
              <a:defRPr/>
            </a:pPr>
            <a:r>
              <a:rPr lang="fr-CA" sz="2300" dirty="0"/>
              <a:t>Coordonnateur du protocole de cérémonies</a:t>
            </a:r>
          </a:p>
          <a:p>
            <a:pPr marL="285750" indent="-285750">
              <a:spcBef>
                <a:spcPts val="600"/>
              </a:spcBef>
              <a:buFont typeface="Arial"/>
              <a:buChar char="•"/>
              <a:defRPr/>
            </a:pPr>
            <a:r>
              <a:rPr lang="fr-CA" sz="2300" dirty="0"/>
              <a:t>Coordonnateur des communications</a:t>
            </a:r>
          </a:p>
          <a:p>
            <a:pPr marL="285750" indent="-285750">
              <a:spcBef>
                <a:spcPts val="600"/>
              </a:spcBef>
              <a:buFont typeface="Arial"/>
              <a:buChar char="•"/>
              <a:defRPr/>
            </a:pPr>
            <a:r>
              <a:rPr lang="fr-CA" sz="2300" dirty="0"/>
              <a:t>Secrétaire de compétition </a:t>
            </a:r>
          </a:p>
          <a:p>
            <a:pPr marL="285750" indent="-285750">
              <a:spcBef>
                <a:spcPts val="600"/>
              </a:spcBef>
              <a:buFont typeface="Arial"/>
              <a:buChar char="•"/>
              <a:defRPr/>
            </a:pPr>
            <a:r>
              <a:rPr lang="fr-CA" sz="2300" dirty="0"/>
              <a:t>Coordonnateur de l’équipement</a:t>
            </a:r>
          </a:p>
          <a:p>
            <a:pPr marL="285750" indent="-285750">
              <a:spcBef>
                <a:spcPts val="600"/>
              </a:spcBef>
              <a:buFont typeface="Arial"/>
              <a:buChar char="•"/>
              <a:defRPr/>
            </a:pPr>
            <a:r>
              <a:rPr lang="fr-CA" sz="2300" dirty="0"/>
              <a:t>Coordonnateur des finances</a:t>
            </a:r>
          </a:p>
          <a:p>
            <a:pPr marL="285750" indent="-285750">
              <a:spcBef>
                <a:spcPts val="600"/>
              </a:spcBef>
              <a:buFont typeface="Arial"/>
              <a:buChar char="•"/>
              <a:defRPr/>
            </a:pPr>
            <a:r>
              <a:rPr lang="fr-CA" sz="2300" dirty="0"/>
              <a:t>Coordonnateur du marketing</a:t>
            </a:r>
          </a:p>
          <a:p>
            <a:pPr marL="285750" indent="-285750">
              <a:spcBef>
                <a:spcPts val="600"/>
              </a:spcBef>
              <a:buFont typeface="Arial"/>
              <a:buChar char="•"/>
              <a:defRPr/>
            </a:pPr>
            <a:r>
              <a:rPr lang="fr-CA" sz="2300" dirty="0"/>
              <a:t>Coordonnateur des services médicaux</a:t>
            </a:r>
          </a:p>
          <a:p>
            <a:pPr marL="285750" indent="-285750">
              <a:spcBef>
                <a:spcPts val="600"/>
              </a:spcBef>
              <a:buFont typeface="Arial"/>
              <a:buChar char="•"/>
              <a:defRPr/>
            </a:pPr>
            <a:r>
              <a:rPr lang="fr-CA" sz="2300" dirty="0"/>
              <a:t>Coordonnateur de médias</a:t>
            </a:r>
          </a:p>
          <a:p>
            <a:pPr marL="285750" indent="-285750">
              <a:spcBef>
                <a:spcPts val="600"/>
              </a:spcBef>
              <a:buFont typeface="Arial"/>
              <a:buChar char="•"/>
              <a:defRPr/>
            </a:pPr>
            <a:r>
              <a:rPr lang="fr-CA" sz="2300" dirty="0"/>
              <a:t>Coordonnateur des officiels</a:t>
            </a:r>
          </a:p>
          <a:p>
            <a:pPr marL="285750" indent="-285750">
              <a:spcBef>
                <a:spcPts val="600"/>
              </a:spcBef>
              <a:buFont typeface="Arial"/>
              <a:buChar char="•"/>
              <a:defRPr/>
            </a:pPr>
            <a:r>
              <a:rPr lang="fr-CA" sz="2300" dirty="0"/>
              <a:t>Coordonnateur des inscriptions</a:t>
            </a:r>
          </a:p>
          <a:p>
            <a:pPr marL="285750" indent="-285750">
              <a:spcBef>
                <a:spcPts val="600"/>
              </a:spcBef>
              <a:buFont typeface="Arial"/>
              <a:buChar char="•"/>
              <a:defRPr/>
            </a:pPr>
            <a:r>
              <a:rPr lang="fr-CA" sz="2300" dirty="0"/>
              <a:t>Coordonnateur des résultats et du pointage</a:t>
            </a:r>
          </a:p>
          <a:p>
            <a:pPr marL="285750" indent="-285750">
              <a:spcBef>
                <a:spcPts val="600"/>
              </a:spcBef>
              <a:buFont typeface="Arial"/>
              <a:buChar char="•"/>
              <a:defRPr/>
            </a:pPr>
            <a:r>
              <a:rPr lang="fr-CA" sz="2300" dirty="0"/>
              <a:t>Coordonnateur des commandites</a:t>
            </a:r>
          </a:p>
          <a:p>
            <a:pPr marL="285750" indent="-285750">
              <a:spcBef>
                <a:spcPts val="600"/>
              </a:spcBef>
              <a:buFont typeface="Arial"/>
              <a:buChar char="•"/>
              <a:defRPr/>
            </a:pPr>
            <a:r>
              <a:rPr lang="fr-CA" sz="2300" dirty="0"/>
              <a:t>Coordonnateur du centre de ski</a:t>
            </a:r>
          </a:p>
          <a:p>
            <a:pPr marL="285750" indent="-285750">
              <a:spcBef>
                <a:spcPts val="600"/>
              </a:spcBef>
              <a:buFont typeface="Arial"/>
              <a:buChar char="•"/>
              <a:defRPr/>
            </a:pPr>
            <a:r>
              <a:rPr lang="fr-CA" sz="2300" dirty="0"/>
              <a:t>Coordonnateur des opérations techniques</a:t>
            </a:r>
          </a:p>
          <a:p>
            <a:pPr marL="285750" indent="-285750">
              <a:spcBef>
                <a:spcPts val="600"/>
              </a:spcBef>
              <a:buFont typeface="Arial"/>
              <a:buChar char="•"/>
              <a:defRPr/>
            </a:pPr>
            <a:r>
              <a:rPr lang="fr-CA" sz="2300" dirty="0"/>
              <a:t>Coordonnateur du transport</a:t>
            </a:r>
          </a:p>
          <a:p>
            <a:pPr marL="285750" indent="-285750">
              <a:spcBef>
                <a:spcPts val="600"/>
              </a:spcBef>
              <a:buFont typeface="Arial"/>
              <a:buChar char="•"/>
              <a:defRPr/>
            </a:pPr>
            <a:r>
              <a:rPr lang="fr-CA" sz="2300" dirty="0"/>
              <a:t>Coordonnateur des bénévoles</a:t>
            </a:r>
          </a:p>
          <a:p>
            <a:pPr marL="285750" indent="-285750">
              <a:spcBef>
                <a:spcPts val="600"/>
              </a:spcBef>
              <a:buFont typeface="Arial"/>
              <a:buChar char="•"/>
              <a:defRPr/>
            </a:pPr>
            <a:endParaRPr lang="fr-CA" sz="23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20</a:t>
            </a:r>
          </a:p>
          <a:p>
            <a:endParaRPr lang="en-US" sz="2400" dirty="0">
              <a:solidFill>
                <a:srgbClr val="7A99AC"/>
              </a:solidFill>
            </a:endParaRPr>
          </a:p>
        </p:txBody>
      </p:sp>
      <p:sp>
        <p:nvSpPr>
          <p:cNvPr id="2" name="TextBox 1"/>
          <p:cNvSpPr txBox="1"/>
          <p:nvPr/>
        </p:nvSpPr>
        <p:spPr>
          <a:xfrm>
            <a:off x="677333" y="1815614"/>
            <a:ext cx="8297333" cy="646331"/>
          </a:xfrm>
          <a:prstGeom prst="rect">
            <a:avLst/>
          </a:prstGeom>
          <a:noFill/>
        </p:spPr>
        <p:txBody>
          <a:bodyPr wrap="square" rtlCol="0">
            <a:spAutoFit/>
          </a:bodyPr>
          <a:lstStyle/>
          <a:p>
            <a:r>
              <a:rPr lang="fr-CA" dirty="0" smtClean="0">
                <a:latin typeface="Amsi Pro" charset="0"/>
                <a:ea typeface="Amsi Pro" charset="0"/>
                <a:cs typeface="Amsi Pro" charset="0"/>
              </a:rPr>
              <a:t>Voici les rôles qui seront exercés par les membres du comité et du personnel administratif lors de plusieurs événements</a:t>
            </a:r>
            <a:endParaRPr lang="en-US" dirty="0">
              <a:latin typeface="Amsi Pro" charset="0"/>
              <a:ea typeface="Amsi Pro" charset="0"/>
              <a:cs typeface="Amsi Pro" charset="0"/>
            </a:endParaRPr>
          </a:p>
        </p:txBody>
      </p:sp>
    </p:spTree>
    <p:extLst>
      <p:ext uri="{BB962C8B-B14F-4D97-AF65-F5344CB8AC3E}">
        <p14:creationId xmlns:p14="http://schemas.microsoft.com/office/powerpoint/2010/main" val="486127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600" dirty="0"/>
              <a:t>Officiels de soutien (VOUS!!)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Char char="ü"/>
            </a:pPr>
            <a:r>
              <a:rPr lang="fr-CA" sz="2800" dirty="0"/>
              <a:t>Vous voulez faire partie d’une équipe</a:t>
            </a:r>
          </a:p>
          <a:p>
            <a:pPr>
              <a:buNone/>
            </a:pPr>
            <a:endParaRPr lang="fr-CA" sz="2800" dirty="0"/>
          </a:p>
          <a:p>
            <a:pPr>
              <a:buFont typeface="Wingdings" pitchFamily="2" charset="2"/>
              <a:buChar char="ü"/>
            </a:pPr>
            <a:r>
              <a:rPr lang="fr-CA" sz="2800" dirty="0"/>
              <a:t>Vous serez centré sur une tâche et responsable de seulement </a:t>
            </a:r>
            <a:r>
              <a:rPr lang="fr-CA" sz="2800" dirty="0">
                <a:solidFill>
                  <a:srgbClr val="000000"/>
                </a:solidFill>
              </a:rPr>
              <a:t>un secteur </a:t>
            </a:r>
            <a:r>
              <a:rPr lang="fr-CA" sz="2800" dirty="0"/>
              <a:t>de l’événement</a:t>
            </a:r>
          </a:p>
          <a:p>
            <a:pPr>
              <a:buNone/>
            </a:pPr>
            <a:endParaRPr lang="fr-CA" sz="2800" dirty="0"/>
          </a:p>
          <a:p>
            <a:pPr>
              <a:buFont typeface="Wingdings" pitchFamily="2" charset="2"/>
              <a:buChar char="ü"/>
            </a:pPr>
            <a:r>
              <a:rPr lang="fr-CA" sz="2800" dirty="0"/>
              <a:t>Vous pourrez être des preneurs de décisions mineures et serez les yeux et les oreilles des principaux officiels</a:t>
            </a:r>
          </a:p>
          <a:p>
            <a:pPr>
              <a:buNone/>
            </a:pPr>
            <a:endParaRPr lang="fr-CA" sz="2800" dirty="0"/>
          </a:p>
          <a:p>
            <a:pPr>
              <a:buFont typeface="Wingdings" pitchFamily="2" charset="2"/>
              <a:buChar char="ü"/>
            </a:pPr>
            <a:r>
              <a:rPr lang="fr-CA" sz="2800" dirty="0"/>
              <a:t>Vous aurez terminé l’orientation des bénévoles (formation de niveau 1) à </a:t>
            </a:r>
            <a:r>
              <a:rPr lang="fr-CA" sz="2800" dirty="0" err="1"/>
              <a:t>snowsportsofficials.com</a:t>
            </a:r>
            <a:endParaRPr lang="fr-CA" sz="2800" dirty="0"/>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68483"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21</a:t>
            </a:r>
            <a:endParaRPr lang="en-US" sz="2400" dirty="0">
              <a:solidFill>
                <a:srgbClr val="7A99AC"/>
              </a:solidFill>
            </a:endParaRPr>
          </a:p>
        </p:txBody>
      </p:sp>
    </p:spTree>
    <p:extLst>
      <p:ext uri="{BB962C8B-B14F-4D97-AF65-F5344CB8AC3E}">
        <p14:creationId xmlns:p14="http://schemas.microsoft.com/office/powerpoint/2010/main" val="1319149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600" dirty="0"/>
              <a:t>Officiels principaux</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441803" y="1928313"/>
            <a:ext cx="11106729" cy="4163839"/>
          </a:xfrm>
          <a:prstGeom prst="rect">
            <a:avLst/>
          </a:prstGeom>
        </p:spPr>
        <p:txBody>
          <a:bodyPr numCol="1">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sz="3200" dirty="0"/>
              <a:t>Vous serez sous l’autorité d’officiels qui :</a:t>
            </a:r>
          </a:p>
          <a:p>
            <a:pPr marL="0" indent="0">
              <a:buSzPct val="80000"/>
              <a:buBlip>
                <a:blip r:embed="rId2"/>
              </a:buBlip>
            </a:pPr>
            <a:r>
              <a:rPr lang="fr-CA" sz="3200" dirty="0"/>
              <a:t> démontreront un modèle de comportement par leurs actions et leur expérience et agiront comme mentor;</a:t>
            </a:r>
          </a:p>
          <a:p>
            <a:pPr marL="0" indent="0">
              <a:buSzPct val="80000"/>
              <a:buBlip>
                <a:blip r:embed="rId2"/>
              </a:buBlip>
            </a:pPr>
            <a:r>
              <a:rPr lang="fr-CA" sz="3200" dirty="0"/>
              <a:t> ont de grandes compétences en gestion et en supervision, et ils garderont en tête que vous êtes des bénévoles;</a:t>
            </a:r>
          </a:p>
          <a:p>
            <a:pPr marL="0" indent="0">
              <a:buSzPct val="80000"/>
              <a:buBlip>
                <a:blip r:embed="rId2"/>
              </a:buBlip>
            </a:pPr>
            <a:r>
              <a:rPr lang="fr-CA" sz="3200" dirty="0"/>
              <a:t> ont une grande connaissance des règlements et des directives relatives au terrain;</a:t>
            </a:r>
          </a:p>
          <a:p>
            <a:pPr marL="0" indent="0">
              <a:buSzPct val="80000"/>
              <a:buBlip>
                <a:blip r:embed="rId2"/>
              </a:buBlip>
            </a:pPr>
            <a:r>
              <a:rPr lang="fr-CA" sz="3200" dirty="0"/>
              <a:t> ont une grande compréhension de l’organisation qui entoure la gestion et les compétitions de l’événement</a:t>
            </a:r>
            <a:r>
              <a:rPr lang="fr-CA" sz="3200" dirty="0" smtClean="0"/>
              <a:t>.</a:t>
            </a:r>
          </a:p>
          <a:p>
            <a:pPr marL="800100" lvl="2" indent="0">
              <a:buSzPct val="80000"/>
              <a:buBlip>
                <a:blip r:embed="rId2"/>
              </a:buBlip>
            </a:pPr>
            <a:r>
              <a:rPr lang="fr-CA" sz="3200" b="1" dirty="0">
                <a:solidFill>
                  <a:srgbClr val="C00000"/>
                </a:solidFill>
                <a:cs typeface="Arial" pitchFamily="34" charset="0"/>
              </a:rPr>
              <a:t>Ils sont les principaux preneurs de décisions pour la compétition</a:t>
            </a:r>
          </a:p>
          <a:p>
            <a:pPr marL="0" indent="0">
              <a:buSzPct val="80000"/>
              <a:buBlip>
                <a:blip r:embed="rId2"/>
              </a:buBlip>
            </a:pPr>
            <a:endParaRPr lang="fr-CA" sz="3200" dirty="0"/>
          </a:p>
          <a:p>
            <a:pPr marL="0" marR="0" lvl="0" indent="0" defTabSz="914400" eaLnBrk="1" fontAlgn="auto" latinLnBrk="0" hangingPunct="1">
              <a:lnSpc>
                <a:spcPct val="100000"/>
              </a:lnSpc>
              <a:spcBef>
                <a:spcPts val="0"/>
              </a:spcBef>
              <a:spcAft>
                <a:spcPts val="0"/>
              </a:spcAft>
              <a:buClrTx/>
              <a:buSzTx/>
              <a:buFontTx/>
              <a:buNone/>
              <a:tabLst/>
              <a:defRPr/>
            </a:pPr>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22</a:t>
            </a:r>
            <a:endParaRPr lang="en-US" sz="2400" dirty="0">
              <a:solidFill>
                <a:srgbClr val="7A99AC"/>
              </a:solidFill>
            </a:endParaRPr>
          </a:p>
        </p:txBody>
      </p:sp>
    </p:spTree>
    <p:extLst>
      <p:ext uri="{BB962C8B-B14F-4D97-AF65-F5344CB8AC3E}">
        <p14:creationId xmlns:p14="http://schemas.microsoft.com/office/powerpoint/2010/main" val="328945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23</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fr-CA" sz="5400" dirty="0"/>
              <a:t>JURY DE </a:t>
            </a:r>
            <a:r>
              <a:rPr lang="fr-CA" sz="5400" dirty="0" smtClean="0"/>
              <a:t>COMPÉTITION</a:t>
            </a:r>
          </a:p>
          <a:p>
            <a:pPr>
              <a:lnSpc>
                <a:spcPct val="100000"/>
              </a:lnSpc>
              <a:spcBef>
                <a:spcPts val="1800"/>
              </a:spcBef>
            </a:pPr>
            <a:r>
              <a:rPr lang="fr-CA" sz="2800" dirty="0"/>
              <a:t>Qui sont les officiels principaux et comment prennent-ils leurs décisions?</a:t>
            </a:r>
          </a:p>
          <a:p>
            <a:pPr>
              <a:lnSpc>
                <a:spcPct val="100000"/>
              </a:lnSpc>
            </a:pPr>
            <a:r>
              <a:rPr lang="fr-CA" sz="2700" dirty="0" smtClean="0"/>
              <a:t>.  </a:t>
            </a:r>
            <a:endParaRPr lang="fr-CA" sz="2700" dirty="0"/>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23</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95717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600" dirty="0"/>
              <a:t>Le jury de compétition comprend les personnes suivantes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71600" indent="-457200">
              <a:defRPr/>
            </a:pPr>
            <a:r>
              <a:rPr lang="fr-CA" sz="3000" dirty="0"/>
              <a:t>Délégué technique                                                       (président du jury, il a le droit de veto)</a:t>
            </a:r>
          </a:p>
          <a:p>
            <a:pPr marL="1371600" indent="-457200">
              <a:defRPr/>
            </a:pPr>
            <a:endParaRPr lang="fr-CA" sz="3000" dirty="0"/>
          </a:p>
          <a:p>
            <a:pPr marL="1371600" indent="-457200">
              <a:defRPr/>
            </a:pPr>
            <a:r>
              <a:rPr lang="fr-CA" sz="3000" dirty="0"/>
              <a:t>Chef de compétition</a:t>
            </a:r>
          </a:p>
          <a:p>
            <a:pPr marL="1371600" indent="-457200">
              <a:defRPr/>
            </a:pPr>
            <a:endParaRPr lang="fr-CA" sz="3000" dirty="0"/>
          </a:p>
          <a:p>
            <a:pPr marL="1371600" indent="-457200">
              <a:defRPr/>
            </a:pPr>
            <a:r>
              <a:rPr lang="fr-CA" sz="3000" dirty="0"/>
              <a:t>Juge en </a:t>
            </a:r>
            <a:r>
              <a:rPr lang="fr-CA" sz="3000" dirty="0" smtClean="0"/>
              <a:t>chef</a:t>
            </a:r>
            <a:endParaRPr lang="fr-CA" sz="30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2</a:t>
            </a:r>
            <a:r>
              <a:rPr lang="en-US" sz="2400" dirty="0" smtClean="0">
                <a:solidFill>
                  <a:srgbClr val="7A99AC"/>
                </a:solidFill>
              </a:rPr>
              <a:t>4</a:t>
            </a:r>
            <a:endParaRPr lang="en-US" sz="2400" dirty="0">
              <a:solidFill>
                <a:srgbClr val="7A99AC"/>
              </a:solidFill>
            </a:endParaRPr>
          </a:p>
        </p:txBody>
      </p:sp>
    </p:spTree>
    <p:extLst>
      <p:ext uri="{BB962C8B-B14F-4D97-AF65-F5344CB8AC3E}">
        <p14:creationId xmlns:p14="http://schemas.microsoft.com/office/powerpoint/2010/main" val="964682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441803" y="910156"/>
            <a:ext cx="11106729" cy="4559311"/>
          </a:xfrm>
          <a:prstGeom prst="rect">
            <a:avLst/>
          </a:prstGeom>
        </p:spPr>
        <p:txBody>
          <a:bodyPr numCol="1">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sz="2800" dirty="0"/>
              <a:t>Le jury est normalement composé de 3 officiels possédant une vaste expérience </a:t>
            </a:r>
          </a:p>
          <a:p>
            <a:pPr marL="0" indent="0">
              <a:buNone/>
            </a:pPr>
            <a:r>
              <a:rPr lang="fr-CA" sz="2800" dirty="0"/>
              <a:t>Le jury supervise </a:t>
            </a:r>
            <a:r>
              <a:rPr lang="fr-CA" sz="2800" b="1" dirty="0"/>
              <a:t>l’entraînement officiel </a:t>
            </a:r>
            <a:r>
              <a:rPr lang="fr-CA" sz="2800" dirty="0"/>
              <a:t>et </a:t>
            </a:r>
            <a:r>
              <a:rPr lang="fr-CA" sz="2800" b="1" dirty="0"/>
              <a:t>l’ensemble de la compétition </a:t>
            </a:r>
            <a:r>
              <a:rPr lang="fr-CA" sz="2800" dirty="0"/>
              <a:t>afin de s’assurer que les règles qui régissent l’événement sont respectées</a:t>
            </a:r>
          </a:p>
          <a:p>
            <a:pPr marL="0" indent="0">
              <a:buNone/>
            </a:pPr>
            <a:r>
              <a:rPr lang="fr-CA" sz="2800" dirty="0"/>
              <a:t>Cela se fait :</a:t>
            </a:r>
          </a:p>
          <a:p>
            <a:pPr marL="0" indent="0"/>
            <a:r>
              <a:rPr lang="fr-CA" sz="2800" dirty="0" smtClean="0"/>
              <a:t> en inspectant et en surveillant </a:t>
            </a:r>
            <a:r>
              <a:rPr lang="fr-CA" sz="2800" b="1" u="sng" dirty="0" smtClean="0"/>
              <a:t>constamment</a:t>
            </a:r>
            <a:r>
              <a:rPr lang="fr-CA" sz="2800" dirty="0" smtClean="0"/>
              <a:t> l’ensemble des parcours et du site de l’événement (nous sommes à l’extérieur!);</a:t>
            </a:r>
          </a:p>
          <a:p>
            <a:pPr marL="0" indent="0"/>
            <a:r>
              <a:rPr lang="fr-CA" sz="2800" dirty="0" smtClean="0"/>
              <a:t> </a:t>
            </a:r>
            <a:r>
              <a:rPr lang="fr-CA" sz="2800" dirty="0"/>
              <a:t>en supervisant l’évolution des travaux sur les parcours, en se concentrant </a:t>
            </a:r>
            <a:r>
              <a:rPr lang="fr-CA" sz="2800" b="1" u="sng" dirty="0"/>
              <a:t>toujours</a:t>
            </a:r>
            <a:r>
              <a:rPr lang="fr-CA" sz="2800" dirty="0"/>
              <a:t> sur la sécurité et l’équité;</a:t>
            </a:r>
          </a:p>
          <a:p>
            <a:pPr marL="0" indent="0"/>
            <a:r>
              <a:rPr lang="fr-CA" sz="2800" dirty="0"/>
              <a:t> en déterminant le début et la fin de l’entraînement officiel et les heures de compétition, particulièrement en tenant compte de la météo, des conditions de neige, du moment de la journée, du nombre de compétiteurs, du niveau d’expérience des athlètes et du niveau de compétition;</a:t>
            </a:r>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25</a:t>
            </a:r>
            <a:endParaRPr lang="en-US" sz="2400" dirty="0">
              <a:solidFill>
                <a:srgbClr val="7A99AC"/>
              </a:solidFill>
            </a:endParaRPr>
          </a:p>
        </p:txBody>
      </p:sp>
    </p:spTree>
    <p:extLst>
      <p:ext uri="{BB962C8B-B14F-4D97-AF65-F5344CB8AC3E}">
        <p14:creationId xmlns:p14="http://schemas.microsoft.com/office/powerpoint/2010/main" val="2065734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14882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3200" dirty="0"/>
              <a:t>en déterminant le nombre d’ouvreurs de piste et l’ordre des départs;</a:t>
            </a:r>
          </a:p>
          <a:p>
            <a:r>
              <a:rPr lang="fr-CA" sz="3200" dirty="0"/>
              <a:t>en accordant des reprises provisoires et des reprises au besoin;</a:t>
            </a:r>
          </a:p>
          <a:p>
            <a:r>
              <a:rPr lang="fr-CA" sz="3200" dirty="0"/>
              <a:t>en interrompant une compétition ou en y mettant fin (météo);</a:t>
            </a:r>
          </a:p>
          <a:p>
            <a:r>
              <a:rPr lang="fr-CA" sz="3200" dirty="0"/>
              <a:t>en annonçant toute disqualification et toute mesure disciplinaire ou sanction;</a:t>
            </a:r>
          </a:p>
          <a:p>
            <a:r>
              <a:rPr lang="fr-CA" sz="3200" dirty="0"/>
              <a:t>en prenant des décisions concernant des protêts.</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a:t>
            </a:r>
            <a:r>
              <a:rPr lang="en-US" sz="2400" dirty="0">
                <a:solidFill>
                  <a:srgbClr val="7A99AC"/>
                </a:solidFill>
              </a:rPr>
              <a:t>6</a:t>
            </a:r>
            <a:endParaRPr lang="en-US" sz="2400" dirty="0">
              <a:solidFill>
                <a:srgbClr val="7A99AC"/>
              </a:solidFill>
            </a:endParaRPr>
          </a:p>
        </p:txBody>
      </p:sp>
    </p:spTree>
    <p:extLst>
      <p:ext uri="{BB962C8B-B14F-4D97-AF65-F5344CB8AC3E}">
        <p14:creationId xmlns:p14="http://schemas.microsoft.com/office/powerpoint/2010/main" val="1194591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Responsabilités et obligations du jury</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6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90000"/>
              </a:lnSpc>
            </a:pPr>
            <a:r>
              <a:rPr lang="fr-CA" sz="3200" dirty="0"/>
              <a:t>Mettre en application les règlements et s’assurer d’une application juste et uniforme de ceux-ci</a:t>
            </a:r>
          </a:p>
          <a:p>
            <a:pPr marL="285750" indent="-285750">
              <a:lnSpc>
                <a:spcPct val="90000"/>
              </a:lnSpc>
            </a:pPr>
            <a:r>
              <a:rPr lang="fr-CA" sz="3200" dirty="0"/>
              <a:t>Les membres du jury peuvent annuler, retarder ou interrompre une compétition</a:t>
            </a:r>
          </a:p>
          <a:p>
            <a:pPr marL="285750" indent="-285750">
              <a:lnSpc>
                <a:spcPct val="90000"/>
              </a:lnSpc>
            </a:pPr>
            <a:r>
              <a:rPr lang="fr-CA" sz="3200" dirty="0"/>
              <a:t>Les membres du jury supervisent les tirages au sort pour les athlètes et participent aux réunions des chefs d’équipe</a:t>
            </a:r>
          </a:p>
          <a:p>
            <a:pPr marL="285750" indent="-285750">
              <a:lnSpc>
                <a:spcPct val="90000"/>
              </a:lnSpc>
            </a:pPr>
            <a:r>
              <a:rPr lang="fr-CA" sz="3200" dirty="0"/>
              <a:t>Les membres du jury inspectent toutes les parties du parcours, et les dimensions des parcours sont vérifiées par le jury</a:t>
            </a:r>
          </a:p>
          <a:p>
            <a:pPr marL="285750" indent="-285750">
              <a:lnSpc>
                <a:spcPct val="90000"/>
              </a:lnSpc>
            </a:pPr>
            <a:r>
              <a:rPr lang="fr-CA" sz="3200" dirty="0"/>
              <a:t>Le jury prend les décisions concernant les protêts et les reprises lors d’un événement</a:t>
            </a:r>
          </a:p>
          <a:p>
            <a:pPr marL="285750" indent="-285750">
              <a:lnSpc>
                <a:spcPct val="90000"/>
              </a:lnSpc>
            </a:pPr>
            <a:r>
              <a:rPr lang="fr-CA" sz="3200" dirty="0"/>
              <a:t>Le jury supervise l’entraînement </a:t>
            </a:r>
            <a:r>
              <a:rPr lang="fr-CA" sz="3200" dirty="0" smtClean="0"/>
              <a:t>officiel</a:t>
            </a:r>
          </a:p>
          <a:p>
            <a:pPr marL="285750" indent="-285750">
              <a:lnSpc>
                <a:spcPct val="90000"/>
              </a:lnSpc>
            </a:pPr>
            <a:endParaRPr lang="fr-CA" sz="3200" dirty="0"/>
          </a:p>
          <a:p>
            <a:pPr algn="ctr"/>
            <a:r>
              <a:rPr lang="fr-CA" sz="3200" b="1" dirty="0">
                <a:solidFill>
                  <a:srgbClr val="FF0000"/>
                </a:solidFill>
                <a:cs typeface="Arial" pitchFamily="34" charset="0"/>
              </a:rPr>
              <a:t>Le jury est responsable de s’assurer que l’entraînement et la compétition sont</a:t>
            </a:r>
          </a:p>
          <a:p>
            <a:pPr algn="ctr">
              <a:spcBef>
                <a:spcPts val="1200"/>
              </a:spcBef>
            </a:pPr>
            <a:r>
              <a:rPr lang="fr-CA" sz="3200" dirty="0">
                <a:solidFill>
                  <a:srgbClr val="FF0000"/>
                </a:solidFill>
                <a:cs typeface="Arial" pitchFamily="34" charset="0"/>
              </a:rPr>
              <a:t>SÉCURITAIRES ET JUSTES pour TOUS LES PARTICIPANTS, MEMBRES DU PERSONNEL DE L’ÉVÉNEMENT, BÉNÉVOLES, PARTENAIRES DE L’ÉVÉNEMENT ET LE CENTRE DE SKI</a:t>
            </a:r>
          </a:p>
          <a:p>
            <a:pPr marL="285750" indent="-285750">
              <a:lnSpc>
                <a:spcPct val="90000"/>
              </a:lnSpc>
            </a:pPr>
            <a:endParaRPr lang="fr-CA" sz="3200" dirty="0"/>
          </a:p>
          <a:p>
            <a:pPr marL="285750" indent="-285750">
              <a:lnSpc>
                <a:spcPct val="90000"/>
              </a:lnSpc>
            </a:pPr>
            <a:endParaRPr lang="fr-CA" sz="3200" dirty="0"/>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a:t>
            </a:r>
            <a:r>
              <a:rPr lang="en-US" sz="2400" dirty="0">
                <a:solidFill>
                  <a:srgbClr val="7A99AC"/>
                </a:solidFill>
              </a:rPr>
              <a:t>7</a:t>
            </a:r>
            <a:endParaRPr lang="en-US" sz="2400" dirty="0">
              <a:solidFill>
                <a:srgbClr val="7A99AC"/>
              </a:solidFill>
            </a:endParaRPr>
          </a:p>
        </p:txBody>
      </p:sp>
    </p:spTree>
    <p:extLst>
      <p:ext uri="{BB962C8B-B14F-4D97-AF65-F5344CB8AC3E}">
        <p14:creationId xmlns:p14="http://schemas.microsoft.com/office/powerpoint/2010/main" val="681010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Le délégué technique (DT)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Blip>
                <a:blip r:embed="rId2"/>
              </a:buBlip>
            </a:pPr>
            <a:r>
              <a:rPr lang="fr-CA" sz="3200" dirty="0"/>
              <a:t>Représente l’organisme national et la FIS selon le niveau de compétition</a:t>
            </a:r>
          </a:p>
          <a:p>
            <a:pPr>
              <a:buBlip>
                <a:blip r:embed="rId2"/>
              </a:buBlip>
            </a:pPr>
            <a:r>
              <a:rPr lang="fr-CA" sz="3200" dirty="0"/>
              <a:t>S’assure que l’événement se déroule dans un environnement sécuritaire et juste</a:t>
            </a:r>
          </a:p>
          <a:p>
            <a:pPr>
              <a:buBlip>
                <a:blip r:embed="rId2"/>
              </a:buBlip>
            </a:pPr>
            <a:r>
              <a:rPr lang="fr-CA" sz="3200" dirty="0"/>
              <a:t>Tente de garantir le déroulement d’un événement sans incident</a:t>
            </a:r>
          </a:p>
          <a:p>
            <a:pPr>
              <a:buBlip>
                <a:blip r:embed="rId2"/>
              </a:buBlip>
            </a:pPr>
            <a:r>
              <a:rPr lang="fr-CA" sz="3200" dirty="0"/>
              <a:t>Agit en tant que consultant technique</a:t>
            </a:r>
          </a:p>
          <a:p>
            <a:pPr>
              <a:buBlip>
                <a:blip r:embed="rId2"/>
              </a:buBlip>
            </a:pPr>
            <a:r>
              <a:rPr lang="fr-CA" sz="3200" dirty="0"/>
              <a:t>Agit comme président du jury et a un droit de veto</a:t>
            </a:r>
          </a:p>
          <a:p>
            <a:pPr>
              <a:buBlip>
                <a:blip r:embed="rId2"/>
              </a:buBlip>
            </a:pPr>
            <a:r>
              <a:rPr lang="fr-CA" sz="3200" dirty="0"/>
              <a:t>Doit participer à toutes les réunions de chefs d’équipe et agit comme personne-ressource pour le comité de compétition</a:t>
            </a:r>
          </a:p>
          <a:p>
            <a:pPr>
              <a:buBlip>
                <a:blip r:embed="rId2"/>
              </a:buBlip>
            </a:pPr>
            <a:r>
              <a:rPr lang="fr-CA" sz="3200" dirty="0"/>
              <a:t>Renseigne les organisateurs sur le respect des règles de FC et de la FIS</a:t>
            </a:r>
          </a:p>
          <a:p>
            <a:pPr>
              <a:buBlip>
                <a:blip r:embed="rId2"/>
              </a:buBlip>
            </a:pPr>
            <a:r>
              <a:rPr lang="fr-CA" sz="3200" dirty="0"/>
              <a:t>Inspecte et vérifie les dimensions de tous les parcours avant la première journée de l’entraînement officiel</a:t>
            </a:r>
          </a:p>
          <a:p>
            <a:pPr>
              <a:buBlip>
                <a:blip r:embed="rId2"/>
              </a:buBlip>
            </a:pPr>
            <a:r>
              <a:rPr lang="fr-CA" sz="3200" dirty="0"/>
              <a:t>Arrive sur les lieux au moins 24 heures avant le début de l’entraînement officiel</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a:t>
            </a:r>
            <a:r>
              <a:rPr lang="en-US" sz="2400" dirty="0">
                <a:solidFill>
                  <a:srgbClr val="7A99AC"/>
                </a:solidFill>
              </a:rPr>
              <a:t>8</a:t>
            </a:r>
            <a:endParaRPr lang="en-US" sz="2400" dirty="0">
              <a:solidFill>
                <a:srgbClr val="7A99AC"/>
              </a:solidFill>
            </a:endParaRPr>
          </a:p>
        </p:txBody>
      </p:sp>
    </p:spTree>
    <p:extLst>
      <p:ext uri="{BB962C8B-B14F-4D97-AF65-F5344CB8AC3E}">
        <p14:creationId xmlns:p14="http://schemas.microsoft.com/office/powerpoint/2010/main" val="1803370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Le délégué technique (DT)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Blip>
                <a:blip r:embed="rId2"/>
              </a:buBlip>
            </a:pPr>
            <a:r>
              <a:rPr lang="fr-CA" sz="3200" dirty="0"/>
              <a:t>Représente l’organisme national et la FIS selon le niveau de compétition</a:t>
            </a:r>
          </a:p>
          <a:p>
            <a:pPr>
              <a:buBlip>
                <a:blip r:embed="rId2"/>
              </a:buBlip>
            </a:pPr>
            <a:r>
              <a:rPr lang="fr-CA" sz="3200" dirty="0"/>
              <a:t>S’assure que l’événement se déroule dans un environnement sécuritaire et juste</a:t>
            </a:r>
          </a:p>
          <a:p>
            <a:pPr>
              <a:buBlip>
                <a:blip r:embed="rId2"/>
              </a:buBlip>
            </a:pPr>
            <a:r>
              <a:rPr lang="fr-CA" sz="3200" dirty="0"/>
              <a:t>Tente de garantir le déroulement d’un événement sans incident</a:t>
            </a:r>
          </a:p>
          <a:p>
            <a:pPr>
              <a:buBlip>
                <a:blip r:embed="rId2"/>
              </a:buBlip>
            </a:pPr>
            <a:r>
              <a:rPr lang="fr-CA" sz="3200" dirty="0"/>
              <a:t>Agit en tant que consultant technique</a:t>
            </a:r>
          </a:p>
          <a:p>
            <a:pPr>
              <a:buBlip>
                <a:blip r:embed="rId2"/>
              </a:buBlip>
            </a:pPr>
            <a:r>
              <a:rPr lang="fr-CA" sz="3200" dirty="0"/>
              <a:t>Agit comme président du jury et a un droit de veto</a:t>
            </a:r>
          </a:p>
          <a:p>
            <a:pPr>
              <a:buBlip>
                <a:blip r:embed="rId2"/>
              </a:buBlip>
            </a:pPr>
            <a:r>
              <a:rPr lang="fr-CA" sz="3200" dirty="0"/>
              <a:t>Doit participer à toutes les réunions de chefs d’équipe et agit comme personne-ressource pour le comité de compétition</a:t>
            </a:r>
          </a:p>
          <a:p>
            <a:pPr>
              <a:buBlip>
                <a:blip r:embed="rId2"/>
              </a:buBlip>
            </a:pPr>
            <a:r>
              <a:rPr lang="fr-CA" sz="3200" dirty="0"/>
              <a:t>Renseigne les organisateurs sur le respect des règles de FC et de la FIS</a:t>
            </a:r>
          </a:p>
          <a:p>
            <a:pPr>
              <a:buBlip>
                <a:blip r:embed="rId2"/>
              </a:buBlip>
            </a:pPr>
            <a:r>
              <a:rPr lang="fr-CA" sz="3200" dirty="0"/>
              <a:t>Inspecte et vérifie les dimensions de tous les parcours avant la première journée de l’entraînement officiel</a:t>
            </a:r>
          </a:p>
          <a:p>
            <a:pPr>
              <a:buBlip>
                <a:blip r:embed="rId2"/>
              </a:buBlip>
            </a:pPr>
            <a:r>
              <a:rPr lang="fr-CA" sz="3200" dirty="0"/>
              <a:t>Arrive sur les lieux au moins 24 heures avant le début de l’entraînement officiel</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29</a:t>
            </a:r>
            <a:endParaRPr lang="en-US" sz="2400" dirty="0">
              <a:solidFill>
                <a:srgbClr val="7A99AC"/>
              </a:solidFill>
            </a:endParaRPr>
          </a:p>
        </p:txBody>
      </p:sp>
    </p:spTree>
    <p:extLst>
      <p:ext uri="{BB962C8B-B14F-4D97-AF65-F5344CB8AC3E}">
        <p14:creationId xmlns:p14="http://schemas.microsoft.com/office/powerpoint/2010/main" val="1011009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486048" y="161640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8000" dirty="0" smtClean="0"/>
              <a:t>Cheminement des officiels canadiens de sport d’hiver</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3</a:t>
            </a:r>
            <a:endParaRPr lang="en-US" sz="2400" dirty="0">
              <a:solidFill>
                <a:srgbClr val="7A99AC"/>
              </a:solidFill>
            </a:endParaRPr>
          </a:p>
        </p:txBody>
      </p:sp>
    </p:spTree>
    <p:extLst>
      <p:ext uri="{BB962C8B-B14F-4D97-AF65-F5344CB8AC3E}">
        <p14:creationId xmlns:p14="http://schemas.microsoft.com/office/powerpoint/2010/main" val="2143850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Le juge en chef</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Blip>
                <a:blip r:embed="rId2"/>
              </a:buBlip>
            </a:pPr>
            <a:r>
              <a:rPr lang="fr-CA" sz="3200" dirty="0"/>
              <a:t>Responsable de superviser le travail des juges </a:t>
            </a:r>
          </a:p>
          <a:p>
            <a:pPr>
              <a:buBlip>
                <a:blip r:embed="rId2"/>
              </a:buBlip>
            </a:pPr>
            <a:r>
              <a:rPr lang="fr-CA" sz="3200" dirty="0"/>
              <a:t>Participe à toutes les réunions des juges et aux inspections de parcours avant événement nécessaires</a:t>
            </a:r>
          </a:p>
          <a:p>
            <a:pPr>
              <a:buBlip>
                <a:blip r:embed="rId2"/>
              </a:buBlip>
            </a:pPr>
            <a:r>
              <a:rPr lang="fr-CA" sz="3200" dirty="0"/>
              <a:t>Coordonne le transport, l’hébergement et les dépenses de chacun des juges</a:t>
            </a:r>
          </a:p>
          <a:p>
            <a:pPr>
              <a:buBlip>
                <a:blip r:embed="rId2"/>
              </a:buBlip>
            </a:pPr>
            <a:r>
              <a:rPr lang="fr-CA" sz="3200" dirty="0"/>
              <a:t>Participe à toutes les réunions des chefs d’équipe, en commençant par la réunion de la veille de la dernière journée de l’entraînement officiel</a:t>
            </a:r>
          </a:p>
          <a:p>
            <a:pPr>
              <a:buBlip>
                <a:blip r:embed="rId2"/>
              </a:buBlip>
            </a:pPr>
            <a:r>
              <a:rPr lang="fr-CA" sz="3200" dirty="0"/>
              <a:t>Responsable de s’assurer que tous les outils nécessaires aux juges sont fournis</a:t>
            </a:r>
          </a:p>
          <a:p>
            <a:pPr>
              <a:buBlip>
                <a:blip r:embed="rId2"/>
              </a:buBlip>
            </a:pPr>
            <a:r>
              <a:rPr lang="fr-CA" sz="3200" dirty="0"/>
              <a:t>Responsable d’inspecter la tour des juges et les environs afin de pouvoir approuver sa pertinence, la visibilité du parcours, son emplacement et sa sécurité</a:t>
            </a:r>
          </a:p>
          <a:p>
            <a:pPr>
              <a:buBlip>
                <a:blip r:embed="rId2"/>
              </a:buBlip>
            </a:pPr>
            <a:r>
              <a:rPr lang="fr-CA" sz="3200" dirty="0"/>
              <a:t>Est présent pour s’assurer que le professionnalisme du jury est maintenu</a:t>
            </a:r>
          </a:p>
          <a:p>
            <a:pPr>
              <a:buBlip>
                <a:blip r:embed="rId2"/>
              </a:buBlip>
            </a:pPr>
            <a:r>
              <a:rPr lang="fr-CA" sz="3200" dirty="0"/>
              <a:t>Doit rendre un rapport à </a:t>
            </a:r>
            <a:r>
              <a:rPr lang="fr-CA" sz="3200" dirty="0" smtClean="0"/>
              <a:t>l’OPS/FC/FIS/l’AFP</a:t>
            </a:r>
            <a:endParaRPr lang="fr-CA" sz="3200" dirty="0"/>
          </a:p>
          <a:p>
            <a:r>
              <a:rPr lang="fr-CA" sz="2000" b="1" dirty="0">
                <a:solidFill>
                  <a:srgbClr val="FF0000"/>
                </a:solidFill>
                <a:cs typeface="Arial" pitchFamily="34" charset="0"/>
              </a:rPr>
              <a:t>Le rôle du juge en chef est déterminant pour le déroulement d’un événement qui respecte l’horaire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30</a:t>
            </a:r>
            <a:endParaRPr lang="en-US" sz="2400" dirty="0">
              <a:solidFill>
                <a:srgbClr val="7A99AC"/>
              </a:solidFill>
            </a:endParaRPr>
          </a:p>
        </p:txBody>
      </p:sp>
    </p:spTree>
    <p:extLst>
      <p:ext uri="{BB962C8B-B14F-4D97-AF65-F5344CB8AC3E}">
        <p14:creationId xmlns:p14="http://schemas.microsoft.com/office/powerpoint/2010/main" val="1143681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de compétition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Blip>
                <a:blip r:embed="rId2"/>
              </a:buBlip>
            </a:pPr>
            <a:r>
              <a:rPr lang="fr-CA" sz="3200" dirty="0"/>
              <a:t>Représente l’organisme national et la FIS selon le niveau de compétition</a:t>
            </a:r>
          </a:p>
          <a:p>
            <a:pPr>
              <a:buBlip>
                <a:blip r:embed="rId2"/>
              </a:buBlip>
            </a:pPr>
            <a:r>
              <a:rPr lang="fr-CA" sz="3200" dirty="0"/>
              <a:t>S’assure que l’événement se déroule dans un environnement sécuritaire et juste</a:t>
            </a:r>
          </a:p>
          <a:p>
            <a:pPr>
              <a:buBlip>
                <a:blip r:embed="rId2"/>
              </a:buBlip>
            </a:pPr>
            <a:r>
              <a:rPr lang="fr-CA" sz="3200" dirty="0"/>
              <a:t>Tente de garantir le déroulement d’un événement sans incident</a:t>
            </a:r>
          </a:p>
          <a:p>
            <a:pPr>
              <a:buBlip>
                <a:blip r:embed="rId2"/>
              </a:buBlip>
            </a:pPr>
            <a:r>
              <a:rPr lang="fr-CA" sz="3200" dirty="0"/>
              <a:t>Agit en tant que consultant technique</a:t>
            </a:r>
          </a:p>
          <a:p>
            <a:pPr>
              <a:buBlip>
                <a:blip r:embed="rId2"/>
              </a:buBlip>
            </a:pPr>
            <a:r>
              <a:rPr lang="fr-CA" sz="3200" dirty="0"/>
              <a:t>Agit comme président du jury et a un droit de veto</a:t>
            </a:r>
          </a:p>
          <a:p>
            <a:pPr>
              <a:buBlip>
                <a:blip r:embed="rId2"/>
              </a:buBlip>
            </a:pPr>
            <a:r>
              <a:rPr lang="fr-CA" sz="3200" dirty="0"/>
              <a:t>Doit participer à toutes les réunions de chefs d’équipe et agit comme personne-ressource pour le comité de compétition</a:t>
            </a:r>
          </a:p>
          <a:p>
            <a:pPr>
              <a:buBlip>
                <a:blip r:embed="rId2"/>
              </a:buBlip>
            </a:pPr>
            <a:r>
              <a:rPr lang="fr-CA" sz="3200" dirty="0"/>
              <a:t>Renseigne les organisateurs sur le respect des règles de FC et de la FIS</a:t>
            </a:r>
          </a:p>
          <a:p>
            <a:pPr>
              <a:buBlip>
                <a:blip r:embed="rId2"/>
              </a:buBlip>
            </a:pPr>
            <a:r>
              <a:rPr lang="fr-CA" sz="3200" dirty="0"/>
              <a:t>Inspecte et vérifie les dimensions de tous les parcours avant la première journée de l’entraînement officiel</a:t>
            </a:r>
          </a:p>
          <a:p>
            <a:pPr>
              <a:buBlip>
                <a:blip r:embed="rId2"/>
              </a:buBlip>
            </a:pPr>
            <a:r>
              <a:rPr lang="fr-CA" sz="3200" dirty="0"/>
              <a:t>Arrive sur les lieux au moins 24 heures avant le début de l’entraînement officiel</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31</a:t>
            </a:r>
            <a:endParaRPr lang="en-US" sz="2400" dirty="0">
              <a:solidFill>
                <a:srgbClr val="7A99AC"/>
              </a:solidFill>
            </a:endParaRPr>
          </a:p>
        </p:txBody>
      </p:sp>
    </p:spTree>
    <p:extLst>
      <p:ext uri="{BB962C8B-B14F-4D97-AF65-F5344CB8AC3E}">
        <p14:creationId xmlns:p14="http://schemas.microsoft.com/office/powerpoint/2010/main" val="1878834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*Le directeur de compétition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Doit être présent à la Coupe du monde FIS, au </a:t>
            </a:r>
            <a:r>
              <a:rPr lang="fr-CA" sz="3200" dirty="0" err="1"/>
              <a:t>NorAm</a:t>
            </a:r>
            <a:r>
              <a:rPr lang="fr-CA" sz="3200" dirty="0"/>
              <a:t> FIS, aux Jeux d’hiver du Canada, aux Championnats canadiens juniors et aux Championnats canadiens</a:t>
            </a:r>
          </a:p>
          <a:p>
            <a:pPr>
              <a:buSzPct val="80000"/>
              <a:buBlip>
                <a:blip r:embed="rId2"/>
              </a:buBlip>
            </a:pPr>
            <a:r>
              <a:rPr lang="fr-CA" sz="3200" dirty="0"/>
              <a:t>Relève directement de FC ou de la FIS</a:t>
            </a:r>
          </a:p>
          <a:p>
            <a:pPr>
              <a:buSzPct val="80000"/>
              <a:buBlip>
                <a:blip r:embed="rId2"/>
              </a:buBlip>
            </a:pPr>
            <a:r>
              <a:rPr lang="fr-CA" sz="3200" dirty="0"/>
              <a:t>Est conseiller au jury</a:t>
            </a:r>
          </a:p>
          <a:p>
            <a:pPr>
              <a:buSzPct val="80000"/>
              <a:buBlip>
                <a:blip r:embed="rId2"/>
              </a:buBlip>
            </a:pPr>
            <a:r>
              <a:rPr lang="fr-CA" sz="3200" dirty="0"/>
              <a:t>Est responsable de vérifier les quotas et les inscriptions des athlètes</a:t>
            </a:r>
          </a:p>
          <a:p>
            <a:r>
              <a:rPr lang="fr-CA" sz="2600" dirty="0">
                <a:solidFill>
                  <a:srgbClr val="000000"/>
                </a:solidFill>
                <a:cs typeface="Arial" pitchFamily="34" charset="0"/>
              </a:rPr>
              <a:t>*On retrouve normalement le directeur de compétition à des compétitions de haut niveau comme à des événements de la FIS, aux Jeux du Canada et aux Championnats canadiens juniors et seniors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32</a:t>
            </a:r>
            <a:endParaRPr lang="en-US" sz="2400" dirty="0">
              <a:solidFill>
                <a:srgbClr val="7A99AC"/>
              </a:solidFill>
            </a:endParaRPr>
          </a:p>
        </p:txBody>
      </p:sp>
    </p:spTree>
    <p:extLst>
      <p:ext uri="{BB962C8B-B14F-4D97-AF65-F5344CB8AC3E}">
        <p14:creationId xmlns:p14="http://schemas.microsoft.com/office/powerpoint/2010/main" val="75748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solidFill>
                  <a:srgbClr val="A6BBC8"/>
                </a:solidFill>
              </a:rPr>
              <a:t>Sites des événements et </a:t>
            </a:r>
            <a:r>
              <a:rPr lang="fr-CA" sz="6000" dirty="0">
                <a:solidFill>
                  <a:schemeClr val="bg1"/>
                </a:solidFill>
              </a:rPr>
              <a:t>des </a:t>
            </a:r>
            <a:r>
              <a:rPr lang="fr-CA" sz="6000" dirty="0">
                <a:solidFill>
                  <a:srgbClr val="A6BBC8"/>
                </a:solidFill>
              </a:rPr>
              <a:t>compétitions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fr-CA" sz="2000" dirty="0"/>
              <a:t>Veuillez consulter les directives relatives au terrain de Freestyle Canada pour avoir tous les détails concernant le processus du DLTA, mais sachez qu’il y a :</a:t>
            </a:r>
          </a:p>
          <a:p>
            <a:pPr marL="0" indent="0">
              <a:lnSpc>
                <a:spcPct val="90000"/>
              </a:lnSpc>
              <a:buSzPct val="80000"/>
              <a:buBlip>
                <a:blip r:embed="rId2"/>
              </a:buBlip>
            </a:pPr>
            <a:r>
              <a:rPr lang="fr-CA" sz="3200" dirty="0"/>
              <a:t> des directives particulières de la FIS pour les </a:t>
            </a:r>
            <a:r>
              <a:rPr lang="fr-CA" sz="3200" dirty="0" err="1"/>
              <a:t>NorAm</a:t>
            </a:r>
            <a:r>
              <a:rPr lang="fr-CA" sz="3200" dirty="0"/>
              <a:t>, la Coupe du monde et les Championnats seniors;</a:t>
            </a:r>
          </a:p>
          <a:p>
            <a:pPr marL="0" indent="0">
              <a:lnSpc>
                <a:spcPct val="90000"/>
              </a:lnSpc>
              <a:buSzPct val="80000"/>
              <a:buBlip>
                <a:blip r:embed="rId2"/>
              </a:buBlip>
            </a:pPr>
            <a:r>
              <a:rPr lang="fr-CA" sz="3200" dirty="0"/>
              <a:t> des directives particulières de Freestyle Canada pour le Circuit canadien ouvert, la Coupe Canada et les Championnats canadiens juniors;</a:t>
            </a:r>
          </a:p>
          <a:p>
            <a:pPr marL="0" indent="0">
              <a:lnSpc>
                <a:spcPct val="90000"/>
              </a:lnSpc>
              <a:buSzPct val="80000"/>
              <a:buBlip>
                <a:blip r:embed="rId2"/>
              </a:buBlip>
            </a:pPr>
            <a:r>
              <a:rPr lang="fr-CA" sz="3200" dirty="0"/>
              <a:t> des règlements spécifiques pour les Séries provinciales et les </a:t>
            </a:r>
            <a:r>
              <a:rPr lang="fr-CA" sz="3200" dirty="0" err="1"/>
              <a:t>Timber</a:t>
            </a:r>
            <a:r>
              <a:rPr lang="fr-CA" sz="3200" dirty="0"/>
              <a:t> Tour pouvant être uniques à chaque province/territoire;</a:t>
            </a:r>
          </a:p>
          <a:p>
            <a:pPr marL="0" indent="0">
              <a:lnSpc>
                <a:spcPct val="90000"/>
              </a:lnSpc>
              <a:buSzPct val="80000"/>
              <a:buBlip>
                <a:blip r:embed="rId2"/>
              </a:buBlip>
            </a:pPr>
            <a:r>
              <a:rPr lang="fr-CA" sz="3200" dirty="0"/>
              <a:t> des règlements spécifiques aux clubs pour les événements du programme Sauts et mini-bosses et du programme </a:t>
            </a:r>
            <a:r>
              <a:rPr lang="fr-CA" sz="3200" dirty="0" err="1"/>
              <a:t>Freestylerz</a:t>
            </a:r>
            <a:r>
              <a:rPr lang="fr-CA" sz="3200" dirty="0"/>
              <a: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33</a:t>
            </a:r>
            <a:endParaRPr lang="en-US" sz="2400" dirty="0">
              <a:solidFill>
                <a:srgbClr val="7A99AC"/>
              </a:solidFill>
            </a:endParaRPr>
          </a:p>
        </p:txBody>
      </p:sp>
    </p:spTree>
    <p:extLst>
      <p:ext uri="{BB962C8B-B14F-4D97-AF65-F5344CB8AC3E}">
        <p14:creationId xmlns:p14="http://schemas.microsoft.com/office/powerpoint/2010/main" val="10739495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34</a:t>
            </a:r>
            <a:endParaRPr lang="en-US" sz="2400" dirty="0">
              <a:solidFill>
                <a:srgbClr val="7A99AC"/>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82" y="310150"/>
            <a:ext cx="10058400" cy="6014990"/>
          </a:xfrm>
          <a:prstGeom prst="rect">
            <a:avLst/>
          </a:prstGeom>
        </p:spPr>
      </p:pic>
    </p:spTree>
    <p:extLst>
      <p:ext uri="{BB962C8B-B14F-4D97-AF65-F5344CB8AC3E}">
        <p14:creationId xmlns:p14="http://schemas.microsoft.com/office/powerpoint/2010/main" val="270420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35</a:t>
            </a:r>
            <a:endParaRPr lang="en-US" sz="2400" dirty="0">
              <a:solidFill>
                <a:srgbClr val="7A99AC"/>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291745"/>
            <a:ext cx="9304242" cy="6228673"/>
          </a:xfrm>
          <a:prstGeom prst="rect">
            <a:avLst/>
          </a:prstGeom>
        </p:spPr>
      </p:pic>
    </p:spTree>
    <p:extLst>
      <p:ext uri="{BB962C8B-B14F-4D97-AF65-F5344CB8AC3E}">
        <p14:creationId xmlns:p14="http://schemas.microsoft.com/office/powerpoint/2010/main" val="879862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36</a:t>
            </a:r>
            <a:endParaRPr lang="en-US" sz="2400" dirty="0">
              <a:solidFill>
                <a:srgbClr val="7A99AC"/>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7" y="393936"/>
            <a:ext cx="9827879" cy="5952000"/>
          </a:xfrm>
          <a:prstGeom prst="rect">
            <a:avLst/>
          </a:prstGeom>
        </p:spPr>
      </p:pic>
    </p:spTree>
    <p:extLst>
      <p:ext uri="{BB962C8B-B14F-4D97-AF65-F5344CB8AC3E}">
        <p14:creationId xmlns:p14="http://schemas.microsoft.com/office/powerpoint/2010/main" val="2746274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37</a:t>
            </a:r>
            <a:endParaRPr lang="en-US" sz="2400" dirty="0">
              <a:solidFill>
                <a:srgbClr val="7A99AC"/>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16" y="254000"/>
            <a:ext cx="10058400" cy="6247494"/>
          </a:xfrm>
          <a:prstGeom prst="rect">
            <a:avLst/>
          </a:prstGeom>
        </p:spPr>
      </p:pic>
    </p:spTree>
    <p:extLst>
      <p:ext uri="{BB962C8B-B14F-4D97-AF65-F5344CB8AC3E}">
        <p14:creationId xmlns:p14="http://schemas.microsoft.com/office/powerpoint/2010/main" val="1892345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38</a:t>
            </a:r>
            <a:endParaRPr lang="en-US" sz="2400" dirty="0">
              <a:solidFill>
                <a:srgbClr val="7A99AC"/>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82" y="286782"/>
            <a:ext cx="10058400" cy="6091142"/>
          </a:xfrm>
          <a:prstGeom prst="rect">
            <a:avLst/>
          </a:prstGeom>
        </p:spPr>
      </p:pic>
    </p:spTree>
    <p:extLst>
      <p:ext uri="{BB962C8B-B14F-4D97-AF65-F5344CB8AC3E}">
        <p14:creationId xmlns:p14="http://schemas.microsoft.com/office/powerpoint/2010/main" val="4861814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39</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en-CA" sz="5400" dirty="0"/>
              <a:t>RÔLES ET RESPONSABILITÉS DES OFFICIELS AUX </a:t>
            </a:r>
            <a:r>
              <a:rPr lang="en-CA" sz="5400" dirty="0" smtClean="0"/>
              <a:t>ÉVÉNEMENTS</a:t>
            </a:r>
            <a:r>
              <a:rPr lang="fr-CA" sz="2700" dirty="0" smtClean="0"/>
              <a:t>.  </a:t>
            </a:r>
            <a:endParaRPr lang="fr-CA" sz="2700" dirty="0"/>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39</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232744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4</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fr-CA" sz="5000" dirty="0"/>
              <a:t>Comportement des </a:t>
            </a:r>
            <a:r>
              <a:rPr lang="fr-CA" sz="5000" dirty="0" smtClean="0"/>
              <a:t>officiels</a:t>
            </a:r>
          </a:p>
          <a:p>
            <a:pPr>
              <a:lnSpc>
                <a:spcPct val="100000"/>
              </a:lnSpc>
            </a:pPr>
            <a:r>
              <a:rPr lang="fr-CA" sz="4000" dirty="0" smtClean="0"/>
              <a:t>Le </a:t>
            </a:r>
            <a:r>
              <a:rPr lang="fr-CA" sz="4000" dirty="0"/>
              <a:t>code de conduite des officiels est conçu pour aider les officiels à relever tout défi auquel ils pourraient faire face en tant que bénévole, membre du jury ou membre du comité organisateur.  </a:t>
            </a:r>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4</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804422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Officiels de soutien qui travaillent à l’extérieur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sz="3200" dirty="0"/>
              <a:t>Vous serez à l’extérieur, et tout peut arriver lors d’une longue journée. Voici donc quelques points essentiels à ne pas oublier!! </a:t>
            </a:r>
          </a:p>
          <a:p>
            <a:pPr marL="0" indent="0">
              <a:buNone/>
            </a:pPr>
            <a:r>
              <a:rPr lang="fr-CA" sz="3200" b="1" dirty="0">
                <a:solidFill>
                  <a:srgbClr val="FF0000"/>
                </a:solidFill>
              </a:rPr>
              <a:t>JOLI = FROID! </a:t>
            </a:r>
            <a:r>
              <a:rPr lang="fr-CA" sz="3200" dirty="0"/>
              <a:t>Habillez-vous en couches et ayez avec vous des vêtements, des mitaines et un chapeau chauds supplémentaires</a:t>
            </a:r>
          </a:p>
          <a:p>
            <a:pPr marL="0" indent="0">
              <a:buSzPct val="80000"/>
              <a:buBlip>
                <a:blip r:embed="rId2"/>
              </a:buBlip>
            </a:pPr>
            <a:r>
              <a:rPr lang="fr-CA" sz="3200" dirty="0"/>
              <a:t> Ayez des chauffe-mains, de l’eau et des collations avec vous… vous ne voulez rien manquer!</a:t>
            </a:r>
          </a:p>
          <a:p>
            <a:pPr marL="0" indent="0">
              <a:buSzPct val="80000"/>
              <a:buBlip>
                <a:blip r:embed="rId2"/>
              </a:buBlip>
            </a:pPr>
            <a:r>
              <a:rPr lang="fr-CA" sz="3200" dirty="0"/>
              <a:t> Ayez quelque chose pour écrire; les Sharpies et les surligneurs fonctionnent le mieux par temps froid et humide. Les crayons à mine ne fonctionnent pas sur du papier mouillé.</a:t>
            </a:r>
          </a:p>
          <a:p>
            <a:pPr marL="0" indent="0">
              <a:buSzPct val="80000"/>
              <a:buBlip>
                <a:blip r:embed="rId2"/>
              </a:buBlip>
            </a:pPr>
            <a:r>
              <a:rPr lang="fr-CA" sz="3200" dirty="0"/>
              <a:t> Sachez quel est votre rôle avant de sortir à l’extérieur, à QUI vous devez rendre compte et où ces personnes seront situées sur la montagne.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40</a:t>
            </a:r>
            <a:endParaRPr lang="en-US" sz="2400" dirty="0">
              <a:solidFill>
                <a:srgbClr val="7A99AC"/>
              </a:solidFill>
            </a:endParaRPr>
          </a:p>
        </p:txBody>
      </p:sp>
    </p:spTree>
    <p:extLst>
      <p:ext uri="{BB962C8B-B14F-4D97-AF65-F5344CB8AC3E}">
        <p14:creationId xmlns:p14="http://schemas.microsoft.com/office/powerpoint/2010/main" val="861023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Officiels de soutien qui travaillent à l’extérieur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Avant de sortir, ayez en main tous les outils dont vous avez besoin pour faire votre travail.</a:t>
            </a:r>
          </a:p>
          <a:p>
            <a:pPr>
              <a:buNone/>
            </a:pPr>
            <a:r>
              <a:rPr lang="fr-CA" sz="3200" dirty="0"/>
              <a:t>(par exemple, ça ne sert à rien en tant qu’assistant du préposé au départ d’arriver sur place sans listes des départs)</a:t>
            </a:r>
          </a:p>
          <a:p>
            <a:pPr>
              <a:buSzPct val="80000"/>
              <a:buBlip>
                <a:blip r:embed="rId2"/>
              </a:buBlip>
            </a:pPr>
            <a:r>
              <a:rPr lang="fr-CA" sz="3200" dirty="0"/>
              <a:t>Si vous travaillez comme membre de l’équipe de parcours, il est bon d’avoir un sac à dos avec les articles préalablement mentionnés ainsi que des attaches de câble, du ruban adhésif, un outil polyvalent ou des pinces à tranchant latéral, car vous pourriez travailler à sécuriser la clôture/des câbles/des rallonges électriques; parlez au chef de parcours ou au chef de compétition, particulièrement si l’événement dure plusieurs jours</a:t>
            </a:r>
            <a:r>
              <a:rPr lang="fr-CA" sz="3200" dirty="0" smtClean="0"/>
              <a:t>.</a:t>
            </a:r>
          </a:p>
          <a:p>
            <a:pPr>
              <a:buSzPct val="80000"/>
              <a:buBlip>
                <a:blip r:embed="rId2"/>
              </a:buBlip>
            </a:pPr>
            <a:r>
              <a:rPr lang="fr-CA" sz="2800" b="1" dirty="0">
                <a:solidFill>
                  <a:srgbClr val="FF0000"/>
                </a:solidFill>
                <a:cs typeface="Arial" pitchFamily="34" charset="0"/>
              </a:rPr>
              <a:t>Il y a beaucoup de trucs pour être un superbe bénévole. Demandez des conseils à votre comité organisateur, votre chef de compétition ou à la personne à qui vous devez rendre compte. Nous voulons que votre expérience soit des plus agréables</a:t>
            </a:r>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41</a:t>
            </a:r>
            <a:endParaRPr lang="en-US" sz="2400" dirty="0">
              <a:solidFill>
                <a:srgbClr val="7A99AC"/>
              </a:solidFill>
            </a:endParaRPr>
          </a:p>
        </p:txBody>
      </p:sp>
    </p:spTree>
    <p:extLst>
      <p:ext uri="{BB962C8B-B14F-4D97-AF65-F5344CB8AC3E}">
        <p14:creationId xmlns:p14="http://schemas.microsoft.com/office/powerpoint/2010/main" val="14759072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Assistant du préposé au départ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90000"/>
              </a:lnSpc>
            </a:pPr>
            <a:r>
              <a:rPr lang="fr-CA" sz="3200" dirty="0"/>
              <a:t>Place les compétiteurs dans l’ordre des listes des départs publiées (s’assurer d’avoir des copies supplémentaires AVANT de partir à l’extérieur)</a:t>
            </a:r>
          </a:p>
          <a:p>
            <a:pPr marL="285750" indent="-285750">
              <a:lnSpc>
                <a:spcPct val="90000"/>
              </a:lnSpc>
            </a:pPr>
            <a:r>
              <a:rPr lang="fr-CA" sz="3200" dirty="0"/>
              <a:t>Aide le préposé au départ dans l’organisation et la supervision de l’aire de départ</a:t>
            </a:r>
          </a:p>
          <a:p>
            <a:pPr marL="285750" indent="-285750">
              <a:lnSpc>
                <a:spcPct val="90000"/>
              </a:lnSpc>
            </a:pPr>
            <a:r>
              <a:rPr lang="fr-CA" sz="3200" dirty="0"/>
              <a:t>Aide à déterminer s’il doit y avoir des changements de dossards et à gérer les retards des compétiteurs (avertir le préposé au départ dès que possible s’il manque quelqu’un!)</a:t>
            </a:r>
          </a:p>
          <a:p>
            <a:pPr marL="285750" indent="-285750">
              <a:lnSpc>
                <a:spcPct val="90000"/>
              </a:lnSpc>
            </a:pPr>
            <a:r>
              <a:rPr lang="fr-CA" sz="3200" dirty="0"/>
              <a:t>Est capable de communiquer avec le jury à l’aide de la radio du chef de départ si une décision doit être prise avec votre conseil</a:t>
            </a:r>
          </a:p>
          <a:p>
            <a:pPr marL="285750" indent="-285750">
              <a:lnSpc>
                <a:spcPct val="90000"/>
              </a:lnSpc>
            </a:pPr>
            <a:r>
              <a:rPr lang="fr-CA" sz="3200" dirty="0"/>
              <a:t>Relève du chef de départ</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42</a:t>
            </a:r>
            <a:endParaRPr lang="en-US" sz="2400" dirty="0">
              <a:solidFill>
                <a:srgbClr val="7A99AC"/>
              </a:solidFill>
            </a:endParaRPr>
          </a:p>
        </p:txBody>
      </p:sp>
    </p:spTree>
    <p:extLst>
      <p:ext uri="{BB962C8B-B14F-4D97-AF65-F5344CB8AC3E}">
        <p14:creationId xmlns:p14="http://schemas.microsoft.com/office/powerpoint/2010/main" val="2137801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Assistant préposé au départ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4400" b="1" dirty="0">
                <a:solidFill>
                  <a:srgbClr val="A6BBC8"/>
                </a:solidFill>
                <a:cs typeface="Arial" pitchFamily="34" charset="0"/>
              </a:rPr>
              <a:t>CONSEIL!</a:t>
            </a:r>
            <a:r>
              <a:rPr lang="fr-CA" sz="3200" dirty="0">
                <a:solidFill>
                  <a:srgbClr val="A6BBC8"/>
                </a:solidFill>
                <a:cs typeface="Arial" pitchFamily="34" charset="0"/>
              </a:rPr>
              <a:t>  </a:t>
            </a:r>
          </a:p>
          <a:p>
            <a:pPr>
              <a:spcBef>
                <a:spcPts val="1200"/>
              </a:spcBef>
            </a:pPr>
            <a:r>
              <a:rPr lang="fr-CA" sz="3200" dirty="0">
                <a:solidFill>
                  <a:srgbClr val="A6BBC8"/>
                </a:solidFill>
                <a:cs typeface="Arial" pitchFamily="34" charset="0"/>
              </a:rPr>
              <a:t> </a:t>
            </a:r>
            <a:r>
              <a:rPr lang="fr-CA" sz="3200" dirty="0">
                <a:cs typeface="Arial" pitchFamily="34" charset="0"/>
              </a:rPr>
              <a:t>Vous serez à l’extérieur toute la journée. Assurez-vous de vous habiller plus chaudement qu’à l’habitude; au haut du parcours, vous serez dans le vent ou au soleil; à l’arrivée, vous serez à l’ombre.</a:t>
            </a:r>
          </a:p>
          <a:p>
            <a:pPr>
              <a:spcBef>
                <a:spcPts val="1200"/>
              </a:spcBef>
            </a:pPr>
            <a:r>
              <a:rPr lang="fr-CA" sz="3200" dirty="0">
                <a:cs typeface="Arial" pitchFamily="34" charset="0"/>
              </a:rPr>
              <a:t> Apportez des stylos de style Sharpie ou des surligneurs (très bons dans l’humidité, et les crayons à mine passent à travers le papier mouillé) pour suivre les athlètes et prendre des notes sur votre liste des départs. Les protecteurs de plastique sont très bons si c’est humide ou s’il neige. Apportez aussi un presse-papiers (pas en métal).</a:t>
            </a:r>
          </a:p>
          <a:p>
            <a:pPr>
              <a:spcBef>
                <a:spcPts val="1200"/>
              </a:spcBef>
            </a:pPr>
            <a:r>
              <a:rPr lang="fr-CA" sz="3200" dirty="0">
                <a:cs typeface="Arial" pitchFamily="34" charset="0"/>
              </a:rPr>
              <a:t> Un morceau de mousse ou de tapis peut être pratique pour ne pas toujours se tenir debout sur la neige.</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43</a:t>
            </a:r>
            <a:endParaRPr lang="en-US" sz="2400" dirty="0">
              <a:solidFill>
                <a:srgbClr val="7A99AC"/>
              </a:solidFill>
            </a:endParaRPr>
          </a:p>
        </p:txBody>
      </p:sp>
    </p:spTree>
    <p:extLst>
      <p:ext uri="{BB962C8B-B14F-4D97-AF65-F5344CB8AC3E}">
        <p14:creationId xmlns:p14="http://schemas.microsoft.com/office/powerpoint/2010/main" val="19492087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Responsable des remises de médailles et prix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SzPct val="80000"/>
              <a:buBlip>
                <a:blip r:embed="rId2"/>
              </a:buBlip>
            </a:pPr>
            <a:r>
              <a:rPr lang="fr-CA" sz="3200" dirty="0"/>
              <a:t>Gère les cérémonies de remise des prix conformément au protocole (s’assurer que les VIP ou représentants du centre de ski sont sur place pour présenter les prix)</a:t>
            </a:r>
          </a:p>
          <a:p>
            <a:pPr>
              <a:lnSpc>
                <a:spcPct val="90000"/>
              </a:lnSpc>
              <a:buSzPct val="80000"/>
              <a:buBlip>
                <a:blip r:embed="rId2"/>
              </a:buBlip>
            </a:pPr>
            <a:r>
              <a:rPr lang="fr-CA" sz="3200" dirty="0"/>
              <a:t>Inventorie les prix ou les médailles bien d’avance; obtenir des médailles et des prix peut prendre plus de temps que vous le pensez</a:t>
            </a:r>
          </a:p>
          <a:p>
            <a:pPr>
              <a:lnSpc>
                <a:spcPct val="90000"/>
              </a:lnSpc>
              <a:buSzPct val="80000"/>
              <a:buBlip>
                <a:blip r:embed="rId2"/>
              </a:buBlip>
            </a:pPr>
            <a:r>
              <a:rPr lang="fr-CA" sz="3200" dirty="0"/>
              <a:t>Coordonne les catégories de prix avant la cérémonie et les place dans l’ordre de présentation</a:t>
            </a:r>
          </a:p>
          <a:p>
            <a:pPr>
              <a:lnSpc>
                <a:spcPct val="90000"/>
              </a:lnSpc>
              <a:buSzPct val="80000"/>
              <a:buBlip>
                <a:blip r:embed="rId2"/>
              </a:buBlip>
            </a:pPr>
            <a:r>
              <a:rPr lang="fr-CA" sz="3200" dirty="0"/>
              <a:t>Prépare la remise des prix, de concert avec le coordonnateur des VIP</a:t>
            </a:r>
          </a:p>
          <a:p>
            <a:pPr>
              <a:lnSpc>
                <a:spcPct val="90000"/>
              </a:lnSpc>
              <a:buSzPct val="80000"/>
              <a:buBlip>
                <a:blip r:embed="rId2"/>
              </a:buBlip>
            </a:pPr>
            <a:r>
              <a:rPr lang="fr-CA" sz="3200" dirty="0"/>
              <a:t>Relève du directeur de l’événement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44</a:t>
            </a:r>
            <a:endParaRPr lang="en-US" sz="2400" dirty="0">
              <a:solidFill>
                <a:srgbClr val="7A99AC"/>
              </a:solidFill>
            </a:endParaRPr>
          </a:p>
        </p:txBody>
      </p:sp>
    </p:spTree>
    <p:extLst>
      <p:ext uri="{BB962C8B-B14F-4D97-AF65-F5344CB8AC3E}">
        <p14:creationId xmlns:p14="http://schemas.microsoft.com/office/powerpoint/2010/main" val="4882750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Assistant au chef de parcours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Est capable d’assumer le rôle de chef de parcours, au besoin</a:t>
            </a:r>
          </a:p>
          <a:p>
            <a:pPr>
              <a:buSzPct val="80000"/>
              <a:buBlip>
                <a:blip r:embed="rId2"/>
              </a:buBlip>
            </a:pPr>
            <a:r>
              <a:rPr lang="fr-CA" sz="3200" dirty="0"/>
              <a:t>S’assure que les parcours sont préparés adéquatement pour l’entraînement et la compétition</a:t>
            </a:r>
          </a:p>
          <a:p>
            <a:pPr>
              <a:buSzPct val="80000"/>
              <a:buBlip>
                <a:blip r:embed="rId2"/>
              </a:buBlip>
            </a:pPr>
            <a:r>
              <a:rPr lang="fr-CA" sz="3200" dirty="0"/>
              <a:t>S’assure que les outils, les fournitures et l’équipement appropriés sont à la disposition de l’équipe de parcours et que tout le monde connaît leur emplacement!</a:t>
            </a:r>
          </a:p>
          <a:p>
            <a:pPr>
              <a:buSzPct val="80000"/>
              <a:buBlip>
                <a:blip r:embed="rId2"/>
              </a:buBlip>
            </a:pPr>
            <a:r>
              <a:rPr lang="fr-CA" sz="3200" dirty="0"/>
              <a:t>Avec le chef de parcours et le chef de compétition, s’assure que l’équipe de parcours a en main les instructions de travail et d’entretien pour toutes les journées</a:t>
            </a:r>
          </a:p>
          <a:p>
            <a:pPr>
              <a:buSzPct val="80000"/>
              <a:buBlip>
                <a:blip r:embed="rId2"/>
              </a:buBlip>
            </a:pPr>
            <a:r>
              <a:rPr lang="fr-CA" sz="3200" dirty="0"/>
              <a:t>Doit avoir de l’expérience au sein d’une équipe de parcours, préférablement sur le même type de site que celui où la compétition a lieu</a:t>
            </a:r>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45</a:t>
            </a:r>
            <a:endParaRPr lang="en-US" sz="2400" dirty="0">
              <a:solidFill>
                <a:srgbClr val="7A99AC"/>
              </a:solidFill>
            </a:endParaRPr>
          </a:p>
        </p:txBody>
      </p:sp>
    </p:spTree>
    <p:extLst>
      <p:ext uri="{BB962C8B-B14F-4D97-AF65-F5344CB8AC3E}">
        <p14:creationId xmlns:p14="http://schemas.microsoft.com/office/powerpoint/2010/main" val="9029434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Assistant au chef de parcours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Est capable de communiquer des instructions qui orienteront l’équipe de parcours</a:t>
            </a:r>
          </a:p>
          <a:p>
            <a:pPr>
              <a:buSzPct val="80000"/>
              <a:buBlip>
                <a:blip r:embed="rId2"/>
              </a:buBlip>
            </a:pPr>
            <a:r>
              <a:rPr lang="fr-CA" sz="3200" dirty="0"/>
              <a:t>Est prêt à passer ses journées à l’extérieur. Connaître l’inventaire et l’emplacement de ses outils est essentiel. Piles de perceuse rechargées, teinture ou peinture chaudes, des morceaux de branches de pin et c’est parti!</a:t>
            </a:r>
          </a:p>
          <a:p>
            <a:pPr>
              <a:buSzPct val="80000"/>
              <a:buBlip>
                <a:blip r:embed="rId2"/>
              </a:buBlip>
            </a:pPr>
            <a:r>
              <a:rPr lang="fr-CA" sz="3200" dirty="0"/>
              <a:t>Relève du chef de parcours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46</a:t>
            </a:r>
            <a:endParaRPr lang="en-US" sz="2400" dirty="0">
              <a:solidFill>
                <a:srgbClr val="7A99AC"/>
              </a:solidFill>
            </a:endParaRPr>
          </a:p>
        </p:txBody>
      </p:sp>
    </p:spTree>
    <p:extLst>
      <p:ext uri="{BB962C8B-B14F-4D97-AF65-F5344CB8AC3E}">
        <p14:creationId xmlns:p14="http://schemas.microsoft.com/office/powerpoint/2010/main" val="16507278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Assistant au chef de compétition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Assume et exerce les responsabilités du chef de compétition, au besoin</a:t>
            </a:r>
          </a:p>
          <a:p>
            <a:pPr>
              <a:buSzPct val="80000"/>
              <a:buBlip>
                <a:blip r:embed="rId2"/>
              </a:buBlip>
            </a:pPr>
            <a:r>
              <a:rPr lang="fr-CA" sz="3200" dirty="0"/>
              <a:t>S’assure que la compétition se déroule conformément aux normes et aux règlements de l’événement</a:t>
            </a:r>
          </a:p>
          <a:p>
            <a:pPr>
              <a:buSzPct val="80000"/>
              <a:buBlip>
                <a:blip r:embed="rId2"/>
              </a:buBlip>
            </a:pPr>
            <a:r>
              <a:rPr lang="fr-CA" sz="3200" dirty="0"/>
              <a:t>S’assure que les équipes et les officiels sont tenus informés et à jour de tous les aspects de la compétition</a:t>
            </a:r>
          </a:p>
          <a:p>
            <a:pPr>
              <a:buSzPct val="80000"/>
              <a:buBlip>
                <a:blip r:embed="rId2"/>
              </a:buBlip>
            </a:pPr>
            <a:r>
              <a:rPr lang="fr-CA" sz="3200" dirty="0"/>
              <a:t>Travaille de près avec le coordonnateur des bénévoles concernant les horaires et les demandes pour le site</a:t>
            </a:r>
          </a:p>
          <a:p>
            <a:pPr>
              <a:buSzPct val="80000"/>
              <a:buBlip>
                <a:blip r:embed="rId2"/>
              </a:buBlip>
            </a:pPr>
            <a:r>
              <a:rPr lang="fr-CA" sz="3200" dirty="0"/>
              <a:t>Travaille de près avec le chef de parcours afin de garantir que les parcours sont prêts pour l’entraînement et la compétition</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68483"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47</a:t>
            </a:r>
            <a:endParaRPr lang="en-US" sz="2400" dirty="0">
              <a:solidFill>
                <a:srgbClr val="7A99AC"/>
              </a:solidFill>
            </a:endParaRPr>
          </a:p>
        </p:txBody>
      </p:sp>
    </p:spTree>
    <p:extLst>
      <p:ext uri="{BB962C8B-B14F-4D97-AF65-F5344CB8AC3E}">
        <p14:creationId xmlns:p14="http://schemas.microsoft.com/office/powerpoint/2010/main" val="4423612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Assistant au chef de compétition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Doit avoir de l’expérience (préférablement dans un rôle de chef de parcours) et une solide connaissance du travail lié à l’organisation d’un événement</a:t>
            </a:r>
          </a:p>
          <a:p>
            <a:pPr>
              <a:buSzPct val="80000"/>
              <a:buBlip>
                <a:blip r:embed="rId2"/>
              </a:buBlip>
            </a:pPr>
            <a:r>
              <a:rPr lang="fr-CA" sz="3200" dirty="0"/>
              <a:t>Est capable de communiquer des instructions qui orienteront l’équipe de parcours et les bénévoles</a:t>
            </a:r>
          </a:p>
          <a:p>
            <a:pPr>
              <a:buSzPct val="80000"/>
              <a:buBlip>
                <a:blip r:embed="rId2"/>
              </a:buBlip>
            </a:pPr>
            <a:r>
              <a:rPr lang="fr-CA" sz="3200" dirty="0"/>
              <a:t>C’est une superbe occasion d’apprentissage; vous pouvez utiliser cette expérience à votre centre de ski local et être un chef de compétition lors d’un événement local ou régional</a:t>
            </a:r>
          </a:p>
          <a:p>
            <a:pPr>
              <a:buSzPct val="80000"/>
              <a:buBlip>
                <a:blip r:embed="rId2"/>
              </a:buBlip>
            </a:pPr>
            <a:r>
              <a:rPr lang="fr-CA" sz="3200" dirty="0"/>
              <a:t>Relève du chef de compétition</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48</a:t>
            </a:r>
            <a:endParaRPr lang="en-US" sz="2400" dirty="0">
              <a:solidFill>
                <a:srgbClr val="7A99AC"/>
              </a:solidFill>
            </a:endParaRPr>
          </a:p>
        </p:txBody>
      </p:sp>
    </p:spTree>
    <p:extLst>
      <p:ext uri="{BB962C8B-B14F-4D97-AF65-F5344CB8AC3E}">
        <p14:creationId xmlns:p14="http://schemas.microsoft.com/office/powerpoint/2010/main" val="176571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Annonceur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2000" dirty="0"/>
              <a:t>L’annonceur peut faire en sorte que l’événement soit un succès ou un échec; il est l’hôte de l’événement, il doit être plus grand que nature et doit être plein d’entrain. L’annonceur est littéralement la voix de l’événement!  </a:t>
            </a:r>
          </a:p>
          <a:p>
            <a:r>
              <a:rPr lang="fr-CA" sz="2000" dirty="0"/>
              <a:t>Demeure toujours positif. Des commentaires comme « Oh! Dommage! », « C’est fâcheux de chuter à cet endroit », « Je suis certain qu’elle souhaiterait recommencer » ou « Je sais qu’il est capable d’effectuer cette manœuvre » peuvent blesser l’athlète et même influencer des juges ayant moins d’expérience (croyez-le ou non).</a:t>
            </a:r>
          </a:p>
          <a:p>
            <a:r>
              <a:rPr lang="fr-CA" sz="2000" dirty="0"/>
              <a:t>Connaît les différents protocoles pour l’annonceur lors de différents événements (par exemple, quand faut-il parler ou ne pas parler lors d’une descente)  </a:t>
            </a:r>
          </a:p>
          <a:p>
            <a:pPr marL="804863" lvl="1" indent="-347663">
              <a:buSzPct val="80000"/>
              <a:buFont typeface="Arial" pitchFamily="34" charset="0"/>
              <a:buBlip>
                <a:blip r:embed="rId2"/>
              </a:buBlip>
            </a:pPr>
            <a:r>
              <a:rPr lang="fr-CA" sz="2000" dirty="0"/>
              <a:t>Dans le cas des bosses en parallèle, vous êtes littéralement le seul moyen de savoir qui passe à la prochaine ronde!</a:t>
            </a:r>
          </a:p>
          <a:p>
            <a:pPr marL="804863" lvl="1" indent="-347663"/>
            <a:r>
              <a:rPr lang="fr-CA" sz="2000" dirty="0"/>
              <a:t>Coordonne et fait jouer la liste de lecture de la musique pour l’événement (doit convenir à un public de tous âges) - rien de mieux qu’un méga succès à 110 décibels sur le site pour enflammer la foule!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49</a:t>
            </a:r>
            <a:endParaRPr lang="en-US" sz="2400" dirty="0">
              <a:solidFill>
                <a:srgbClr val="7A99AC"/>
              </a:solidFill>
            </a:endParaRPr>
          </a:p>
        </p:txBody>
      </p:sp>
    </p:spTree>
    <p:extLst>
      <p:ext uri="{BB962C8B-B14F-4D97-AF65-F5344CB8AC3E}">
        <p14:creationId xmlns:p14="http://schemas.microsoft.com/office/powerpoint/2010/main" val="1361529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8000" dirty="0" smtClean="0"/>
              <a:t>Officiels </a:t>
            </a:r>
            <a:r>
              <a:rPr lang="fr-CA" sz="8000" dirty="0"/>
              <a:t>et juges</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sz="2900" u="sng" dirty="0"/>
              <a:t>Code de conduite</a:t>
            </a:r>
          </a:p>
          <a:p>
            <a:pPr marL="0" indent="0">
              <a:buNone/>
            </a:pPr>
            <a:r>
              <a:rPr lang="fr-CA" sz="2900" dirty="0"/>
              <a:t>En tant qu’officiel canadien de sports d’hiver, je comprends que nous avons la responsabilité de faire respecter les valeurs de Freestyle Canada (FC) comme suit :</a:t>
            </a:r>
          </a:p>
          <a:p>
            <a:pPr marL="0" indent="0" algn="ctr">
              <a:buFont typeface="Calibri Light" pitchFamily="34" charset="0"/>
              <a:buAutoNum type="arabicPeriod"/>
            </a:pPr>
            <a:r>
              <a:rPr lang="fr-CA" sz="2900" dirty="0"/>
              <a:t> En faisant en sorte que nos actions reflètent toujours 	</a:t>
            </a:r>
            <a:r>
              <a:rPr lang="fr-CA" sz="2900" b="1" i="1" dirty="0" smtClean="0">
                <a:solidFill>
                  <a:srgbClr val="D1282E"/>
                </a:solidFill>
              </a:rPr>
              <a:t>L’innovation </a:t>
            </a:r>
            <a:endParaRPr lang="fr-CA" sz="2900" i="1" dirty="0">
              <a:solidFill>
                <a:srgbClr val="D1282E"/>
              </a:solidFill>
            </a:endParaRPr>
          </a:p>
          <a:p>
            <a:pPr marL="0" indent="0" algn="ctr">
              <a:spcBef>
                <a:spcPts val="600"/>
              </a:spcBef>
              <a:buNone/>
            </a:pPr>
            <a:r>
              <a:rPr lang="fr-CA" sz="2900" b="1" i="1" dirty="0">
                <a:solidFill>
                  <a:srgbClr val="D1282E"/>
                </a:solidFill>
              </a:rPr>
              <a:t>L’excellence </a:t>
            </a:r>
            <a:endParaRPr lang="fr-CA" sz="2900" i="1" dirty="0">
              <a:solidFill>
                <a:srgbClr val="D1282E"/>
              </a:solidFill>
            </a:endParaRPr>
          </a:p>
          <a:p>
            <a:pPr marL="0" indent="0" algn="ctr">
              <a:spcBef>
                <a:spcPts val="600"/>
              </a:spcBef>
              <a:buNone/>
            </a:pPr>
            <a:r>
              <a:rPr lang="fr-CA" sz="2900" b="1" i="1" dirty="0">
                <a:solidFill>
                  <a:srgbClr val="D1282E"/>
                </a:solidFill>
              </a:rPr>
              <a:t>L’intégrité  </a:t>
            </a:r>
            <a:endParaRPr lang="fr-CA" sz="2900" i="1" dirty="0">
              <a:solidFill>
                <a:srgbClr val="D1282E"/>
              </a:solidFill>
            </a:endParaRPr>
          </a:p>
          <a:p>
            <a:pPr marL="0" indent="0" algn="ctr">
              <a:spcBef>
                <a:spcPts val="600"/>
              </a:spcBef>
              <a:buNone/>
            </a:pPr>
            <a:r>
              <a:rPr lang="fr-CA" sz="2900" b="1" i="1" dirty="0">
                <a:solidFill>
                  <a:srgbClr val="D1282E"/>
                </a:solidFill>
              </a:rPr>
              <a:t>Le respect  </a:t>
            </a:r>
            <a:endParaRPr lang="fr-CA" sz="2900" i="1" dirty="0">
              <a:solidFill>
                <a:srgbClr val="D1282E"/>
              </a:solidFill>
            </a:endParaRPr>
          </a:p>
          <a:p>
            <a:pPr marL="0" indent="0" algn="ctr">
              <a:spcBef>
                <a:spcPts val="600"/>
              </a:spcBef>
              <a:buNone/>
            </a:pPr>
            <a:r>
              <a:rPr lang="fr-CA" sz="2900" b="1" i="1" dirty="0">
                <a:solidFill>
                  <a:srgbClr val="D1282E"/>
                </a:solidFill>
              </a:rPr>
              <a:t>Le plaisir</a:t>
            </a:r>
            <a:endParaRPr lang="fr-CA" sz="2900" i="1" dirty="0">
              <a:solidFill>
                <a:srgbClr val="D1282E"/>
              </a:solidFill>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a:t>
            </a:r>
            <a:endParaRPr lang="en-US" sz="2400" dirty="0">
              <a:solidFill>
                <a:srgbClr val="7A99AC"/>
              </a:solidFill>
            </a:endParaRPr>
          </a:p>
        </p:txBody>
      </p:sp>
    </p:spTree>
    <p:extLst>
      <p:ext uri="{BB962C8B-B14F-4D97-AF65-F5344CB8AC3E}">
        <p14:creationId xmlns:p14="http://schemas.microsoft.com/office/powerpoint/2010/main" val="1726762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Annonceur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3200" dirty="0"/>
              <a:t>Commente les descentes des athlètes (toujours positifs!!) et donne une biographie de l’athlète – il faut s’assurer de savoir bien prononcer les noms</a:t>
            </a:r>
          </a:p>
          <a:p>
            <a:pPr>
              <a:buSzPct val="80000"/>
              <a:buBlip>
                <a:blip r:embed="rId2"/>
              </a:buBlip>
            </a:pPr>
            <a:r>
              <a:rPr lang="fr-CA" sz="3200" dirty="0"/>
              <a:t>(Les biographies devraient être fournies dans un cartable, dans l’ORDRE DES DESCENTES à partir de la liste des départs, avant d’aller dehors dans le vent, la neige et l’humidité). L’annonceur doit avoir une excellente connaissance des manœuvres et des disciplines afin d’aller chercher le public.</a:t>
            </a:r>
          </a:p>
          <a:p>
            <a:r>
              <a:rPr lang="fr-CA" sz="3200" dirty="0"/>
              <a:t>Annonce les renseignements sur les classements et fait des annonces spéciales sur l’événement; garde la foule et l’équipe de parcours informées!! Fait les annonces préétablies par le COL quant aux commanditaires, mentions spéciales et VIP.</a:t>
            </a:r>
          </a:p>
          <a:p>
            <a:r>
              <a:rPr lang="fr-CA" sz="3200" dirty="0"/>
              <a:t>Informe les spectateurs à propos de l’événement et des moyens dont ils peuvent s’impliquer et annonce le lieu et l’heure de la remise des prix. Explique à la foule ce qu’elle regarde, comment fonctionnent les différents formats de compétition, ce que les athlètes tentent de faire et comment fonctionne le pointage.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50</a:t>
            </a:r>
            <a:endParaRPr lang="en-US" sz="2400" dirty="0">
              <a:solidFill>
                <a:srgbClr val="7A99AC"/>
              </a:solidFill>
            </a:endParaRPr>
          </a:p>
        </p:txBody>
      </p:sp>
    </p:spTree>
    <p:extLst>
      <p:ext uri="{BB962C8B-B14F-4D97-AF65-F5344CB8AC3E}">
        <p14:creationId xmlns:p14="http://schemas.microsoft.com/office/powerpoint/2010/main" val="17898964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Annonceur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6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3200" dirty="0"/>
              <a:t>Est capable de communiquer clairement (bonne voix) et d’improviser rapidement. Pour les compétitions canadiennes avec des athlètes de partout au Canada, le bilinguisme est </a:t>
            </a:r>
            <a:r>
              <a:rPr lang="fr-CA" sz="3200" dirty="0" smtClean="0"/>
              <a:t>essentiel.</a:t>
            </a:r>
          </a:p>
          <a:p>
            <a:r>
              <a:rPr lang="fr-CA" sz="4400" b="1" dirty="0" smtClean="0">
                <a:cs typeface="Arial" pitchFamily="34" charset="0"/>
              </a:rPr>
              <a:t>CONSEIL</a:t>
            </a:r>
            <a:r>
              <a:rPr lang="fr-CA" sz="4400" b="1" dirty="0">
                <a:cs typeface="Arial" pitchFamily="34" charset="0"/>
              </a:rPr>
              <a:t>!</a:t>
            </a:r>
            <a:r>
              <a:rPr lang="fr-CA" sz="3200" dirty="0">
                <a:cs typeface="Arial" pitchFamily="34" charset="0"/>
              </a:rPr>
              <a:t>  </a:t>
            </a:r>
          </a:p>
          <a:p>
            <a:pPr>
              <a:spcBef>
                <a:spcPts val="1200"/>
              </a:spcBef>
            </a:pPr>
            <a:r>
              <a:rPr lang="fr-CA" sz="3200" dirty="0">
                <a:cs typeface="Arial" pitchFamily="34" charset="0"/>
              </a:rPr>
              <a:t> Organisez les bios des athlètes à l’intérieur. Ayez des listes des départs supplémentaires, des protecteurs de page, des surligneurs ou des Sharpies pour écrire, des chauffe-mains et un iPod avec chargeur, et il serait même bien d’avoir un iPod et un chargeur supplémentaires. Familiarisez-vous avec la chaîne stéréo le jour avant et demandez qui est le chef de compétition. Vous DEVEZ avoir une radio pour partager les messages importants. Il se peut que vous soyez à l’extérieur et que vous bougiez très peu, alors habillez-vous très chaudement. Le microphone est toujours froid, alors ayez des chauffe-mains ou de bonnes mitaines. Soyez prêt d’avance, ce sera plus agréable.</a:t>
            </a:r>
          </a:p>
          <a:p>
            <a:pPr>
              <a:spcBef>
                <a:spcPts val="1200"/>
              </a:spcBef>
            </a:pPr>
            <a:r>
              <a:rPr lang="fr-CA" sz="3200" i="1" dirty="0">
                <a:cs typeface="Arial" pitchFamily="34" charset="0"/>
              </a:rPr>
              <a:t> Relève du chef de compétition</a:t>
            </a:r>
          </a:p>
          <a:p>
            <a:endParaRPr lang="fr-CA" sz="3200" dirty="0"/>
          </a:p>
          <a:p>
            <a:endParaRPr lang="en-US" sz="2933"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51</a:t>
            </a:r>
            <a:endParaRPr lang="en-US" sz="2400" dirty="0">
              <a:solidFill>
                <a:srgbClr val="7A99AC"/>
              </a:solidFill>
            </a:endParaRPr>
          </a:p>
        </p:txBody>
      </p:sp>
    </p:spTree>
    <p:extLst>
      <p:ext uri="{BB962C8B-B14F-4D97-AF65-F5344CB8AC3E}">
        <p14:creationId xmlns:p14="http://schemas.microsoft.com/office/powerpoint/2010/main" val="839296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Chef de compétition (membre du jury)</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6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SzPct val="80000"/>
              <a:buBlip>
                <a:blip r:embed="rId2"/>
              </a:buBlip>
            </a:pPr>
            <a:r>
              <a:rPr lang="fr-CA" sz="3200" dirty="0"/>
              <a:t>Coordonne les réunions du comité organisateur local (COL)</a:t>
            </a:r>
          </a:p>
          <a:p>
            <a:pPr>
              <a:spcBef>
                <a:spcPts val="600"/>
              </a:spcBef>
              <a:buSzPct val="80000"/>
              <a:buBlip>
                <a:blip r:embed="rId2"/>
              </a:buBlip>
            </a:pPr>
            <a:r>
              <a:rPr lang="fr-CA" sz="3200" dirty="0"/>
              <a:t>S’assure que tous les aspects de la compétition, y compris les parcours, sont appropriés pour le niveau de la compétition</a:t>
            </a:r>
          </a:p>
          <a:p>
            <a:pPr>
              <a:spcBef>
                <a:spcPts val="600"/>
              </a:spcBef>
              <a:buSzPct val="80000"/>
              <a:buBlip>
                <a:blip r:embed="rId2"/>
              </a:buBlip>
            </a:pPr>
            <a:r>
              <a:rPr lang="fr-CA" sz="3200" dirty="0"/>
              <a:t>S’assure que tous les règlements de Freestyle Canada et de la FIS sont respectés</a:t>
            </a:r>
          </a:p>
          <a:p>
            <a:pPr>
              <a:spcBef>
                <a:spcPts val="600"/>
              </a:spcBef>
              <a:buSzPct val="80000"/>
              <a:buBlip>
                <a:blip r:embed="rId2"/>
              </a:buBlip>
            </a:pPr>
            <a:r>
              <a:rPr lang="fr-CA" sz="3200" dirty="0"/>
              <a:t>Supervise et dirige le travail de tous les officiels, bénévoles et membres de l’équipe de parcours</a:t>
            </a:r>
          </a:p>
          <a:p>
            <a:pPr>
              <a:spcBef>
                <a:spcPts val="600"/>
              </a:spcBef>
              <a:buSzPct val="80000"/>
              <a:buBlip>
                <a:blip r:embed="rId2"/>
              </a:buBlip>
            </a:pPr>
            <a:r>
              <a:rPr lang="fr-CA" sz="3200" dirty="0"/>
              <a:t>S’assure que les équipes et les officiels sont informés régulièrement de tous les aspects de la compétition</a:t>
            </a:r>
          </a:p>
          <a:p>
            <a:pPr>
              <a:spcBef>
                <a:spcPts val="600"/>
              </a:spcBef>
              <a:buSzPct val="80000"/>
              <a:buBlip>
                <a:blip r:embed="rId2"/>
              </a:buBlip>
            </a:pPr>
            <a:r>
              <a:rPr lang="fr-CA" sz="3200" dirty="0"/>
              <a:t>Agit comme président lors des réunions de chefs d’équipe</a:t>
            </a:r>
          </a:p>
          <a:p>
            <a:pPr>
              <a:spcBef>
                <a:spcPts val="600"/>
              </a:spcBef>
              <a:buSzPct val="80000"/>
              <a:buBlip>
                <a:blip r:embed="rId2"/>
              </a:buBlip>
            </a:pPr>
            <a:r>
              <a:rPr lang="fr-CA" sz="3200" dirty="0"/>
              <a:t>Possède de l’expérience en tant qu’assistant au chef de compétition</a:t>
            </a:r>
          </a:p>
          <a:p>
            <a:pPr>
              <a:spcBef>
                <a:spcPts val="600"/>
              </a:spcBef>
              <a:buSzPct val="80000"/>
              <a:buBlip>
                <a:blip r:embed="rId2"/>
              </a:buBlip>
            </a:pPr>
            <a:r>
              <a:rPr lang="fr-CA" sz="3200" dirty="0"/>
              <a:t>Est impartial, créatif, a de la facilité à prendre des décisions et est capable de communiquer efficacement avec les bénévoles, les officiels, l’équipe de parcours et les équipes</a:t>
            </a:r>
          </a:p>
          <a:p>
            <a:pPr>
              <a:spcBef>
                <a:spcPts val="600"/>
              </a:spcBef>
              <a:buSzPct val="80000"/>
              <a:buBlip>
                <a:blip r:embed="rId2"/>
              </a:buBlip>
            </a:pPr>
            <a:r>
              <a:rPr lang="fr-CA" sz="3200" dirty="0"/>
              <a:t>Travaille avec le directeur de l’événement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52</a:t>
            </a:r>
            <a:endParaRPr lang="en-US" sz="2400" dirty="0">
              <a:solidFill>
                <a:srgbClr val="7A99AC"/>
              </a:solidFill>
            </a:endParaRPr>
          </a:p>
        </p:txBody>
      </p:sp>
    </p:spTree>
    <p:extLst>
      <p:ext uri="{BB962C8B-B14F-4D97-AF65-F5344CB8AC3E}">
        <p14:creationId xmlns:p14="http://schemas.microsoft.com/office/powerpoint/2010/main" val="13789592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de l’équipement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dirty="0">
                <a:latin typeface="Avenir Black Oblique"/>
                <a:ea typeface="Avenir Black Oblique"/>
                <a:cs typeface="Avenir Black Oblique"/>
              </a:rPr>
              <a:t>Un rôle de soutien essentiel!</a:t>
            </a:r>
            <a:endParaRPr lang="fr-CA" dirty="0"/>
          </a:p>
          <a:p>
            <a:pPr marL="0" indent="0"/>
            <a:r>
              <a:rPr lang="fr-CA" sz="2400" dirty="0"/>
              <a:t> Le chef de l’équipement est chargé d’obtenir et de fournir l’équipement, les outils et le matériel nécessaires à la préparation, la construction et l’entretien des parcours et des sites (des attaches de câble et de la peinture jusqu’à la chaîne stéréo et les échafaudages).</a:t>
            </a:r>
          </a:p>
          <a:p>
            <a:pPr marL="0" indent="0"/>
            <a:r>
              <a:rPr lang="fr-CA" sz="2400" dirty="0"/>
              <a:t> Il communique clairement et rapidement et travaille avec un budget limité.</a:t>
            </a:r>
          </a:p>
          <a:p>
            <a:pPr marL="0" indent="0">
              <a:buFont typeface="Wingdings" pitchFamily="2" charset="2"/>
              <a:buChar char="ü"/>
            </a:pPr>
            <a:r>
              <a:rPr lang="fr-CA" sz="2400" dirty="0"/>
              <a:t>C’est la personne sur qui compter durant l’événement; elle est capable de :</a:t>
            </a:r>
          </a:p>
          <a:p>
            <a:pPr marL="457200" lvl="1" indent="0">
              <a:buFont typeface="Arial" pitchFamily="34" charset="0"/>
              <a:buNone/>
            </a:pPr>
            <a:r>
              <a:rPr lang="fr-CA" sz="2000" dirty="0"/>
              <a:t>	penser vite, d’agir encore plus vite et d’anticiper ce qui sera nécessaire avant qu’il soit demandé et l’apporter en une minute ou moins.</a:t>
            </a:r>
            <a:endParaRPr lang="fr-CA" dirty="0"/>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53</a:t>
            </a:r>
            <a:endParaRPr lang="en-US" sz="2400" dirty="0">
              <a:solidFill>
                <a:srgbClr val="7A99AC"/>
              </a:solidFill>
            </a:endParaRPr>
          </a:p>
        </p:txBody>
      </p:sp>
    </p:spTree>
    <p:extLst>
      <p:ext uri="{BB962C8B-B14F-4D97-AF65-F5344CB8AC3E}">
        <p14:creationId xmlns:p14="http://schemas.microsoft.com/office/powerpoint/2010/main" val="5243778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Chef de l’équipement pour le parcours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3200" dirty="0"/>
              <a:t>Il doit être en mesure de travailler efficacement dans un milieu de stress élevé, car tout le monde voudra que tout soit réglé « hier ».</a:t>
            </a:r>
          </a:p>
          <a:p>
            <a:r>
              <a:rPr lang="fr-CA" sz="3200" dirty="0"/>
              <a:t>Idéalement, il est ½ </a:t>
            </a:r>
            <a:r>
              <a:rPr lang="fr-CA" sz="3200" dirty="0" err="1"/>
              <a:t>MacGyver</a:t>
            </a:r>
            <a:r>
              <a:rPr lang="fr-CA" sz="3200" dirty="0"/>
              <a:t>, ½ Radar </a:t>
            </a:r>
            <a:r>
              <a:rPr lang="fr-CA" sz="3200" dirty="0" err="1"/>
              <a:t>O’Reilly</a:t>
            </a:r>
            <a:r>
              <a:rPr lang="fr-CA" sz="3200" dirty="0"/>
              <a:t>.</a:t>
            </a:r>
          </a:p>
          <a:p>
            <a:pPr>
              <a:buNone/>
            </a:pPr>
            <a:r>
              <a:rPr lang="fr-CA" sz="3200" dirty="0"/>
              <a:t>	(encore mieux s’il est capable de construire une génératrice avec du beurre d’arachide et un outil </a:t>
            </a:r>
            <a:r>
              <a:rPr lang="fr-CA" sz="3200" dirty="0" err="1"/>
              <a:t>Leatherman</a:t>
            </a:r>
            <a:r>
              <a:rPr lang="fr-CA" sz="3200" dirty="0"/>
              <a:t> sans ruban adhésif ni attaches pour câble)</a:t>
            </a:r>
          </a:p>
          <a:p>
            <a:pPr>
              <a:buSzPct val="80000"/>
              <a:buBlip>
                <a:blip r:embed="rId2"/>
              </a:buBlip>
            </a:pPr>
            <a:r>
              <a:rPr lang="fr-CA" sz="3200" i="1" dirty="0"/>
              <a:t>Relève du chef de compétition</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54</a:t>
            </a:r>
            <a:endParaRPr lang="en-US" sz="2400" dirty="0">
              <a:solidFill>
                <a:srgbClr val="7A99AC"/>
              </a:solidFill>
            </a:endParaRPr>
          </a:p>
        </p:txBody>
      </p:sp>
    </p:spTree>
    <p:extLst>
      <p:ext uri="{BB962C8B-B14F-4D97-AF65-F5344CB8AC3E}">
        <p14:creationId xmlns:p14="http://schemas.microsoft.com/office/powerpoint/2010/main" val="20928692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Membre de l’équipe de parcours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Responsable de l’utilisation de tous les outils, équipement et fournitures qui lui sont fournis pour préparer et entretenir le parcours et le site pour la durée de l’entraînement et de la compétition</a:t>
            </a:r>
          </a:p>
          <a:p>
            <a:pPr>
              <a:buSzPct val="80000"/>
              <a:buBlip>
                <a:blip r:embed="rId2"/>
              </a:buBlip>
            </a:pPr>
            <a:r>
              <a:rPr lang="fr-CA" sz="3200" dirty="0"/>
              <a:t>Responsable du déroulement sécuritaire de l’événement pour les athlètes, en tenant compte non seulement de lui-même, mais aussi des  autres officiels et membres de l’équipe de parcours, des spectateurs et des invités et employés du centre de ski</a:t>
            </a:r>
          </a:p>
          <a:p>
            <a:pPr>
              <a:buSzPct val="80000"/>
              <a:buBlip>
                <a:blip r:embed="rId2"/>
              </a:buBlip>
            </a:pPr>
            <a:r>
              <a:rPr lang="fr-CA" sz="3200" dirty="0"/>
              <a:t>Fait partie d’une équipe qui est responsable d’un secteur donné du parcours, où il s’assure que tous les aspects de l’entretien sont gérés. Il s’assure que le râtelage, le pelletage, le marquage (teinture, branches de pin) et le </a:t>
            </a:r>
            <a:r>
              <a:rPr lang="fr-CA" sz="3200" dirty="0" err="1"/>
              <a:t>marshalling</a:t>
            </a:r>
            <a:r>
              <a:rPr lang="fr-CA" sz="3200" b="1" dirty="0"/>
              <a:t> </a:t>
            </a:r>
            <a:r>
              <a:rPr lang="fr-CA" sz="3200" dirty="0"/>
              <a:t>de cette section sont effectués et que la clôture est bien installée.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55</a:t>
            </a:r>
            <a:endParaRPr lang="en-US" sz="2400" dirty="0">
              <a:solidFill>
                <a:srgbClr val="7A99AC"/>
              </a:solidFill>
            </a:endParaRPr>
          </a:p>
        </p:txBody>
      </p:sp>
    </p:spTree>
    <p:extLst>
      <p:ext uri="{BB962C8B-B14F-4D97-AF65-F5344CB8AC3E}">
        <p14:creationId xmlns:p14="http://schemas.microsoft.com/office/powerpoint/2010/main" val="15751482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Membre de l’équipe de parcours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Est capable de bien communiquer avec le chef de parcours</a:t>
            </a:r>
          </a:p>
          <a:p>
            <a:pPr>
              <a:buSzPct val="80000"/>
              <a:buBlip>
                <a:blip r:embed="rId2"/>
              </a:buBlip>
            </a:pPr>
            <a:r>
              <a:rPr lang="fr-CA" sz="3200" dirty="0"/>
              <a:t>Est capable de transporter des charges lourdes et peu maniables sur la neige</a:t>
            </a:r>
          </a:p>
          <a:p>
            <a:pPr>
              <a:buSzPct val="80000"/>
              <a:buBlip>
                <a:blip r:embed="rId2"/>
              </a:buBlip>
            </a:pPr>
            <a:r>
              <a:rPr lang="fr-CA" sz="3200" dirty="0"/>
              <a:t>Relève du chef de parcours</a:t>
            </a:r>
          </a:p>
          <a:p>
            <a:r>
              <a:rPr lang="fr-CA" sz="4000" b="1" dirty="0">
                <a:cs typeface="Arial" pitchFamily="34" charset="0"/>
              </a:rPr>
              <a:t>CONSEIL!</a:t>
            </a:r>
            <a:r>
              <a:rPr lang="fr-CA" sz="3200" dirty="0">
                <a:cs typeface="Arial" pitchFamily="34" charset="0"/>
              </a:rPr>
              <a:t>  </a:t>
            </a:r>
          </a:p>
          <a:p>
            <a:pPr>
              <a:spcBef>
                <a:spcPts val="1200"/>
              </a:spcBef>
            </a:pPr>
            <a:r>
              <a:rPr lang="fr-CA" sz="3200" dirty="0">
                <a:cs typeface="Arial" pitchFamily="34" charset="0"/>
              </a:rPr>
              <a:t>Les journées sont longues et à l’extérieur. Mais comme récompense, vous avez la meilleure place sur le site! C’est un superbe « premier » poste. Il vous est essentiel d’entrer en contact avec votre chef de compétition et votre chef de parcours d’avance et de communiquer régulièrement avec eux pour connaître une belle journée de compétition.</a:t>
            </a:r>
          </a:p>
          <a:p>
            <a:endParaRPr lang="en-US" sz="2933"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56</a:t>
            </a:r>
            <a:endParaRPr lang="en-US" sz="2400" dirty="0">
              <a:solidFill>
                <a:srgbClr val="7A99AC"/>
              </a:solidFill>
            </a:endParaRPr>
          </a:p>
        </p:txBody>
      </p:sp>
    </p:spTree>
    <p:extLst>
      <p:ext uri="{BB962C8B-B14F-4D97-AF65-F5344CB8AC3E}">
        <p14:creationId xmlns:p14="http://schemas.microsoft.com/office/powerpoint/2010/main" val="14850993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de compilation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6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fr-CA" sz="3200" b="1" dirty="0"/>
              <a:t>Un rôle très important!</a:t>
            </a:r>
          </a:p>
          <a:p>
            <a:pPr>
              <a:lnSpc>
                <a:spcPct val="120000"/>
              </a:lnSpc>
              <a:buNone/>
            </a:pPr>
            <a:endParaRPr lang="fr-CA" sz="3200" dirty="0"/>
          </a:p>
          <a:p>
            <a:pPr>
              <a:lnSpc>
                <a:spcPct val="120000"/>
              </a:lnSpc>
            </a:pPr>
            <a:r>
              <a:rPr lang="fr-CA" sz="3200" dirty="0"/>
              <a:t>Responsable du fonctionnement adéquat de différents programmes de pointage; la majorité des responsables de la compilation utilisent les systèmes WINFREE et AFP</a:t>
            </a:r>
          </a:p>
          <a:p>
            <a:pPr>
              <a:lnSpc>
                <a:spcPct val="120000"/>
              </a:lnSpc>
            </a:pPr>
            <a:endParaRPr lang="fr-CA" sz="3200" dirty="0"/>
          </a:p>
          <a:p>
            <a:pPr>
              <a:lnSpc>
                <a:spcPct val="120000"/>
              </a:lnSpc>
            </a:pPr>
            <a:r>
              <a:rPr lang="fr-CA" sz="3200" dirty="0"/>
              <a:t>Est TRÈS à l’aise avec les programmes de pointage et les formats Excel et est capable de se concentrer durant de longues périodes (comme un comptable!)</a:t>
            </a:r>
          </a:p>
          <a:p>
            <a:pPr>
              <a:lnSpc>
                <a:spcPct val="120000"/>
              </a:lnSpc>
            </a:pPr>
            <a:endParaRPr lang="fr-CA" sz="3200" dirty="0"/>
          </a:p>
          <a:p>
            <a:pPr>
              <a:lnSpc>
                <a:spcPct val="120000"/>
              </a:lnSpc>
            </a:pPr>
            <a:r>
              <a:rPr lang="fr-CA" sz="3200" dirty="0"/>
              <a:t>Le rôle de responsable de la compilation ne fait pas partie de ce module, mais si vous êtes intéressé, commencez comme assistant et faites-vous guider.</a:t>
            </a:r>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57</a:t>
            </a:r>
            <a:endParaRPr lang="en-US" sz="2400" dirty="0">
              <a:solidFill>
                <a:srgbClr val="7A99AC"/>
              </a:solidFill>
            </a:endParaRPr>
          </a:p>
        </p:txBody>
      </p:sp>
    </p:spTree>
    <p:extLst>
      <p:ext uri="{BB962C8B-B14F-4D97-AF65-F5344CB8AC3E}">
        <p14:creationId xmlns:p14="http://schemas.microsoft.com/office/powerpoint/2010/main" val="20093594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de départ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SzPct val="80000"/>
              <a:buBlip>
                <a:blip r:embed="rId2"/>
              </a:buBlip>
            </a:pPr>
            <a:r>
              <a:rPr lang="fr-CA" sz="3200" dirty="0"/>
              <a:t>Directement responsable de l’aire de départ, à partir de l’Inspection officielle jusqu’à la toute fin des journées de compétition</a:t>
            </a:r>
          </a:p>
          <a:p>
            <a:pPr>
              <a:lnSpc>
                <a:spcPct val="110000"/>
              </a:lnSpc>
              <a:buSzPct val="80000"/>
              <a:buBlip>
                <a:blip r:embed="rId2"/>
              </a:buBlip>
            </a:pPr>
            <a:r>
              <a:rPr lang="fr-CA" sz="3200" dirty="0"/>
              <a:t>S’assure que les règles relatives au départ sont respectées</a:t>
            </a:r>
          </a:p>
          <a:p>
            <a:pPr>
              <a:lnSpc>
                <a:spcPct val="110000"/>
              </a:lnSpc>
              <a:buSzPct val="80000"/>
              <a:buBlip>
                <a:blip r:embed="rId2"/>
              </a:buBlip>
            </a:pPr>
            <a:r>
              <a:rPr lang="fr-CA" sz="3200" dirty="0"/>
              <a:t>Organise l’aire de départ avec l’assistant au chef de départ, l’équipe de parcours et l’assistant au chef de parcours</a:t>
            </a:r>
          </a:p>
          <a:p>
            <a:pPr>
              <a:lnSpc>
                <a:spcPct val="110000"/>
              </a:lnSpc>
              <a:buSzPct val="80000"/>
              <a:buBlip>
                <a:blip r:embed="rId2"/>
              </a:buBlip>
            </a:pPr>
            <a:r>
              <a:rPr lang="fr-CA" sz="3200" dirty="0"/>
              <a:t>Détermine s’il y a des athlètes en retard, des absences, des faux départs et d’autres infractions, puis les rapporte au jury avec les nom, numéro de dossard et numéro de départ des athlètes. Il doit attendre d’en être ordonné par un membre du jury ou par le directeur de compétition avant de procéder.</a:t>
            </a:r>
          </a:p>
          <a:p>
            <a:pPr>
              <a:lnSpc>
                <a:spcPct val="110000"/>
              </a:lnSpc>
              <a:buSzPct val="80000"/>
              <a:buBlip>
                <a:blip r:embed="rId2"/>
              </a:buBlip>
            </a:pPr>
            <a:r>
              <a:rPr lang="fr-CA" sz="3200" dirty="0"/>
              <a:t>Capable de communiquer immédiatement et en tout temps avec le jury à l’aide de la radio</a:t>
            </a:r>
          </a:p>
          <a:p>
            <a:pPr>
              <a:lnSpc>
                <a:spcPct val="110000"/>
              </a:lnSpc>
              <a:buSzPct val="80000"/>
              <a:buBlip>
                <a:blip r:embed="rId2"/>
              </a:buBlip>
            </a:pPr>
            <a:r>
              <a:rPr lang="fr-CA" sz="3200" dirty="0"/>
              <a:t>S’exprime clairement, d’un ton autoritaire et ferme, tout en demeurant calme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58</a:t>
            </a:r>
            <a:endParaRPr lang="en-US" sz="2400" dirty="0">
              <a:solidFill>
                <a:srgbClr val="7A99AC"/>
              </a:solidFill>
            </a:endParaRPr>
          </a:p>
        </p:txBody>
      </p:sp>
    </p:spTree>
    <p:extLst>
      <p:ext uri="{BB962C8B-B14F-4D97-AF65-F5344CB8AC3E}">
        <p14:creationId xmlns:p14="http://schemas.microsoft.com/office/powerpoint/2010/main" val="2712284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La séquence des départs va comme suit…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2200" dirty="0"/>
              <a:t>Le chronométrage et la compilation seront (on l’espère) sur une autre fréquence radio, et le chef du chronométrage informera le juge en chef que l’équipe de chronométrage est « prête », alors vous attendez pour… « Les juges sont prêts, PROCÉDEZ/</a:t>
            </a:r>
            <a:r>
              <a:rPr lang="fr-CA" sz="2200" dirty="0" err="1"/>
              <a:t>Judges</a:t>
            </a:r>
            <a:r>
              <a:rPr lang="fr-CA" sz="2200" dirty="0"/>
              <a:t> are </a:t>
            </a:r>
            <a:r>
              <a:rPr lang="fr-CA" sz="2200" dirty="0" err="1"/>
              <a:t>Ready</a:t>
            </a:r>
            <a:r>
              <a:rPr lang="fr-CA" sz="2200" dirty="0"/>
              <a:t>, PROCEED ».</a:t>
            </a:r>
          </a:p>
          <a:p>
            <a:r>
              <a:rPr lang="fr-CA" sz="2200" dirty="0"/>
              <a:t>Sans la radio, vous demandez si le premier athlète est prêt, puis lorsqu’on fait signe que oui, vous appuyez sur le bouton </a:t>
            </a:r>
            <a:r>
              <a:rPr lang="fr-CA" sz="2200" dirty="0" err="1"/>
              <a:t>mic</a:t>
            </a:r>
            <a:r>
              <a:rPr lang="fr-CA" sz="2200" dirty="0"/>
              <a:t>, « DOSSARD #______! L’ATHLÈTE EST PRÊT! 3, 2, 1 GO!//BIB #______! ATHLETE READY! 3, 2, 1 GO! ». Pour les épreuves de slopestyle et de demi-lune, changez « 3,2,1 GO! » pour « descendez! »</a:t>
            </a:r>
          </a:p>
          <a:p>
            <a:pPr marL="344488" lvl="1" indent="-344488">
              <a:buSzPct val="80000"/>
              <a:buFont typeface="Arial" pitchFamily="34" charset="0"/>
              <a:buBlip>
                <a:blip r:embed="rId2"/>
              </a:buBlip>
            </a:pPr>
            <a:r>
              <a:rPr lang="fr-CA" sz="2000" i="1" dirty="0"/>
              <a:t>Relève du chef de compétition, mais peut parfois avoir affaire directement avec les préposés au chronométrage et à la </a:t>
            </a:r>
            <a:r>
              <a:rPr lang="fr-CA" sz="2000" i="1" dirty="0" smtClean="0"/>
              <a:t>compilation</a:t>
            </a:r>
          </a:p>
          <a:p>
            <a:r>
              <a:rPr lang="fr-CA" sz="2800" b="1" dirty="0">
                <a:cs typeface="Arial" pitchFamily="34" charset="0"/>
              </a:rPr>
              <a:t>CONSEIL!</a:t>
            </a:r>
            <a:r>
              <a:rPr lang="fr-CA" dirty="0">
                <a:cs typeface="Arial" pitchFamily="34" charset="0"/>
              </a:rPr>
              <a:t>  </a:t>
            </a:r>
          </a:p>
          <a:p>
            <a:pPr>
              <a:spcBef>
                <a:spcPts val="1200"/>
              </a:spcBef>
            </a:pPr>
            <a:r>
              <a:rPr lang="fr-CA" sz="2000" dirty="0">
                <a:cs typeface="Arial" pitchFamily="34" charset="0"/>
              </a:rPr>
              <a:t>Étudiez les protocoles de départ de l’événement avec le DT, le juge en chef et le chef de compétition AVANT de sortir à l’extérieur!</a:t>
            </a:r>
          </a:p>
          <a:p>
            <a:pPr marL="344488" lvl="1" indent="-344488">
              <a:buSzPct val="80000"/>
              <a:buFont typeface="Arial" pitchFamily="34" charset="0"/>
              <a:buBlip>
                <a:blip r:embed="rId2"/>
              </a:buBlip>
            </a:pPr>
            <a:endParaRPr lang="fr-CA" sz="2000" i="1" dirty="0"/>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59</a:t>
            </a:r>
            <a:endParaRPr lang="en-US" sz="2400" dirty="0">
              <a:solidFill>
                <a:srgbClr val="7A99AC"/>
              </a:solidFill>
            </a:endParaRPr>
          </a:p>
        </p:txBody>
      </p:sp>
    </p:spTree>
    <p:extLst>
      <p:ext uri="{BB962C8B-B14F-4D97-AF65-F5344CB8AC3E}">
        <p14:creationId xmlns:p14="http://schemas.microsoft.com/office/powerpoint/2010/main" val="1576680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7200" dirty="0"/>
              <a:t>Officiels et juges (suite)</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ct val="0"/>
              </a:spcBef>
              <a:buFont typeface="Calibri Light" pitchFamily="34" charset="0"/>
              <a:buAutoNum type="arabicPeriod" startAt="2"/>
            </a:pPr>
            <a:r>
              <a:rPr lang="fr-CA" sz="3600" dirty="0"/>
              <a:t>Freestyle Canada et ses membres sont tenus de se conformer à la </a:t>
            </a:r>
            <a:r>
              <a:rPr lang="fr-CA" sz="3600" i="1" dirty="0"/>
              <a:t>Loi canadienne sur les droits de la personne</a:t>
            </a:r>
            <a:r>
              <a:rPr lang="fr-CA" sz="3600" dirty="0"/>
              <a:t> </a:t>
            </a:r>
          </a:p>
          <a:p>
            <a:pPr marL="514350" indent="-514350">
              <a:spcBef>
                <a:spcPct val="0"/>
              </a:spcBef>
              <a:buFont typeface="Calibri Light" pitchFamily="34" charset="0"/>
              <a:buAutoNum type="arabicPeriod" startAt="2"/>
            </a:pPr>
            <a:r>
              <a:rPr lang="fr-CA" sz="3600" dirty="0"/>
              <a:t>Freestyle Canada s’attend à ce que ses officiels se conduisent de la façon suivante :</a:t>
            </a:r>
          </a:p>
          <a:p>
            <a:pPr marL="514350" indent="-514350">
              <a:spcBef>
                <a:spcPct val="0"/>
              </a:spcBef>
              <a:buNone/>
            </a:pPr>
            <a:r>
              <a:rPr lang="fr-CA" sz="3600" dirty="0"/>
              <a:t>Nous inspirons le respect :</a:t>
            </a:r>
          </a:p>
          <a:p>
            <a:pPr marL="514350" indent="-514350">
              <a:spcBef>
                <a:spcPct val="0"/>
              </a:spcBef>
            </a:pPr>
            <a:r>
              <a:rPr lang="fr-CA" sz="3200" dirty="0"/>
              <a:t>en effectuant des analyses ou des commentaires appropriés et en évitant de critiquer publiquement les athlètes, entraîneurs, officiels, organisateurs, bénévoles, employés ou membres du public;</a:t>
            </a:r>
          </a:p>
          <a:p>
            <a:pPr marL="514350" indent="-514350">
              <a:spcBef>
                <a:spcPct val="0"/>
              </a:spcBef>
            </a:pPr>
            <a:r>
              <a:rPr lang="fr-CA" sz="3200" dirty="0"/>
              <a:t>en démontrant de manière constante un esprit d’équipe, un leadership sportif et une conduite éthique; </a:t>
            </a:r>
          </a:p>
          <a:p>
            <a:pPr marL="514350" indent="-514350">
              <a:spcBef>
                <a:spcPct val="0"/>
              </a:spcBef>
            </a:pPr>
            <a:r>
              <a:rPr lang="fr-CA" sz="3200" dirty="0"/>
              <a:t>en corrigeant ou en prévenant des pratiques qui sont discriminatoires ou irrespectueuses;</a:t>
            </a:r>
          </a:p>
          <a:p>
            <a:pPr marL="514350" indent="-514350">
              <a:spcBef>
                <a:spcPct val="0"/>
              </a:spcBef>
            </a:pPr>
            <a:r>
              <a:rPr lang="fr-CA" sz="3200" dirty="0"/>
              <a:t>en nous abstenant d’avoir un comportement qui constitue du harcèlement;</a:t>
            </a:r>
          </a:p>
          <a:p>
            <a:pPr marL="514350" indent="-514350">
              <a:spcBef>
                <a:spcPct val="0"/>
              </a:spcBef>
            </a:pPr>
            <a:r>
              <a:rPr lang="fr-CA" sz="3200" dirty="0"/>
              <a:t>en étant alerte à toute forme de bizutage.</a:t>
            </a:r>
            <a:endParaRPr lang="fr-CA" sz="3600" dirty="0"/>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6</a:t>
            </a:r>
            <a:endParaRPr lang="en-US" sz="2400" dirty="0">
              <a:solidFill>
                <a:srgbClr val="7A99AC"/>
              </a:solidFill>
            </a:endParaRPr>
          </a:p>
        </p:txBody>
      </p:sp>
    </p:spTree>
    <p:extLst>
      <p:ext uri="{BB962C8B-B14F-4D97-AF65-F5344CB8AC3E}">
        <p14:creationId xmlns:p14="http://schemas.microsoft.com/office/powerpoint/2010/main" val="17616336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de départ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fr-CA" sz="3200" dirty="0"/>
              <a:t>Le chef de départ passe toute la journée à l’extérieur et ne peut pas prendre beaucoup de pauses... Il faut donc être préparé et avoir avec soi tout ce dont on a besoin pour la journée. Vous êtes souvent au haut de la montagne, où il y a du vent et où la météo est souvent imprévisible.</a:t>
            </a:r>
          </a:p>
          <a:p>
            <a:pPr>
              <a:lnSpc>
                <a:spcPct val="90000"/>
              </a:lnSpc>
            </a:pPr>
            <a:r>
              <a:rPr lang="fr-CA" sz="3200" dirty="0"/>
              <a:t>Parle dans un micro toute la journée et doit donc s’assurer d’avoir accès à une radio de rechange; apporte des feuilles des départs supplémentaires et des surligneurs ainsi que plusieurs chauffe-mains</a:t>
            </a:r>
          </a:p>
          <a:p>
            <a:pPr>
              <a:lnSpc>
                <a:spcPct val="90000"/>
              </a:lnSpc>
            </a:pPr>
            <a:r>
              <a:rPr lang="fr-CA" sz="3200" dirty="0"/>
              <a:t>Les athlètes sont très concentrés. Il est donc important d’être capable de communiquer avec eux sans déranger leur concentration.</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68483"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60</a:t>
            </a:r>
            <a:endParaRPr lang="en-US" sz="2400" dirty="0">
              <a:solidFill>
                <a:srgbClr val="7A99AC"/>
              </a:solidFill>
            </a:endParaRPr>
          </a:p>
        </p:txBody>
      </p:sp>
    </p:spTree>
    <p:extLst>
      <p:ext uri="{BB962C8B-B14F-4D97-AF65-F5344CB8AC3E}">
        <p14:creationId xmlns:p14="http://schemas.microsoft.com/office/powerpoint/2010/main" val="14666112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de parcours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Supervise directement la préparation et l’entretien du parcours pour l’entraînement et la compétition</a:t>
            </a:r>
          </a:p>
          <a:p>
            <a:pPr>
              <a:buSzPct val="80000"/>
              <a:buBlip>
                <a:blip r:embed="rId2"/>
              </a:buBlip>
            </a:pPr>
            <a:r>
              <a:rPr lang="fr-CA" sz="3200" dirty="0"/>
              <a:t>Fait en sorte que les spécifications du parcours sont respectées conformément aux directives relatives au terrain de Freestyle Canada ou de la FIS</a:t>
            </a:r>
          </a:p>
          <a:p>
            <a:pPr>
              <a:buSzPct val="80000"/>
              <a:buBlip>
                <a:blip r:embed="rId2"/>
              </a:buBlip>
            </a:pPr>
            <a:r>
              <a:rPr lang="fr-CA" sz="3200" dirty="0"/>
              <a:t>Est directement responsable de la sécurité des athlètes, officiels, entraîneurs et membres de l’équipe de parcours</a:t>
            </a:r>
          </a:p>
          <a:p>
            <a:pPr>
              <a:buSzPct val="80000"/>
              <a:buBlip>
                <a:blip r:embed="rId2"/>
              </a:buBlip>
            </a:pPr>
            <a:r>
              <a:rPr lang="fr-CA" sz="3200" dirty="0"/>
              <a:t>Choisit les points d’accès au parcours pour l’équipe de parcours et les patrouilleurs</a:t>
            </a:r>
          </a:p>
          <a:p>
            <a:pPr>
              <a:buSzPct val="80000"/>
              <a:buBlip>
                <a:blip r:embed="rId2"/>
              </a:buBlip>
            </a:pPr>
            <a:r>
              <a:rPr lang="fr-CA" sz="3200" dirty="0"/>
              <a:t>Supervise les parcours de compétition, en s’assurant que les demandes pour les jours suivants sont notées et satisfaites. DOIT connaître l’emplacement de l’équipement sur le parcours et son état. DOIT collaborer avec le chef de l’équipement.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61</a:t>
            </a:r>
            <a:endParaRPr lang="en-US" sz="2400" dirty="0">
              <a:solidFill>
                <a:srgbClr val="7A99AC"/>
              </a:solidFill>
            </a:endParaRPr>
          </a:p>
        </p:txBody>
      </p:sp>
    </p:spTree>
    <p:extLst>
      <p:ext uri="{BB962C8B-B14F-4D97-AF65-F5344CB8AC3E}">
        <p14:creationId xmlns:p14="http://schemas.microsoft.com/office/powerpoint/2010/main" val="5172053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de parcours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Supervise directement l’équipe de parcours et coordonne toute demande logistique avec le chef de l’équipement du parcours</a:t>
            </a:r>
          </a:p>
          <a:p>
            <a:pPr>
              <a:buSzPct val="80000"/>
              <a:buBlip>
                <a:blip r:embed="rId2"/>
              </a:buBlip>
            </a:pPr>
            <a:r>
              <a:rPr lang="fr-CA" sz="3200" dirty="0"/>
              <a:t>Participe à toutes les réunions des chefs d’équipe, agit comme conseiller, demande des rétroactions aux entraîneurs ou à l’entraîneur de liaison et élabore un plan d’action pour les équipes de parcours d’après les commentaires des entraîneurs</a:t>
            </a:r>
          </a:p>
          <a:p>
            <a:pPr>
              <a:buSzPct val="80000"/>
              <a:buBlip>
                <a:blip r:embed="rId2"/>
              </a:buBlip>
            </a:pPr>
            <a:r>
              <a:rPr lang="fr-CA" sz="3200" dirty="0"/>
              <a:t>Doit connaître le centre de ski hôte, le terrain et les conditions de neige</a:t>
            </a:r>
          </a:p>
          <a:p>
            <a:pPr>
              <a:buSzPct val="80000"/>
              <a:buBlip>
                <a:blip r:embed="rId2"/>
              </a:buBlip>
            </a:pPr>
            <a:r>
              <a:rPr lang="fr-CA" sz="3200" dirty="0"/>
              <a:t>Doit prendre des décisions rapidement, être capable de déléguer sous pression et guider une équipe de bénévoles avec ou sans expérience</a:t>
            </a:r>
          </a:p>
          <a:p>
            <a:pPr>
              <a:buSzPct val="80000"/>
              <a:buBlip>
                <a:blip r:embed="rId2"/>
              </a:buBlip>
            </a:pPr>
            <a:r>
              <a:rPr lang="fr-CA" sz="3200" i="1" dirty="0"/>
              <a:t>Doit</a:t>
            </a:r>
            <a:r>
              <a:rPr lang="fr-CA" sz="3200" dirty="0"/>
              <a:t> </a:t>
            </a:r>
            <a:r>
              <a:rPr lang="fr-CA" sz="3200" i="1" dirty="0"/>
              <a:t>avoir de l’expérience comme assistant au chef de parcours; il relève du chef de compétition</a:t>
            </a:r>
            <a:endParaRPr lang="fr-CA" sz="3200" dirty="0"/>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62</a:t>
            </a:r>
            <a:endParaRPr lang="en-US" sz="2400" dirty="0">
              <a:solidFill>
                <a:srgbClr val="7A99AC"/>
              </a:solidFill>
            </a:endParaRPr>
          </a:p>
        </p:txBody>
      </p:sp>
    </p:spTree>
    <p:extLst>
      <p:ext uri="{BB962C8B-B14F-4D97-AF65-F5344CB8AC3E}">
        <p14:creationId xmlns:p14="http://schemas.microsoft.com/office/powerpoint/2010/main" val="12800308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du chronométrage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b="1" dirty="0"/>
              <a:t>C’est un rôle très important. </a:t>
            </a:r>
            <a:r>
              <a:rPr lang="fr-CA" sz="3200" dirty="0"/>
              <a:t>Il est essentiel que le chef du chronométrage soit capable de communiquer avec les membres du jury par radio (avec une radio différente, le juge en chef commence la séquence des départs) et le chef compétition si jamais il y a un problème.</a:t>
            </a:r>
          </a:p>
          <a:p>
            <a:pPr>
              <a:buSzPct val="80000"/>
              <a:buBlip>
                <a:blip r:embed="rId2"/>
              </a:buBlip>
            </a:pPr>
            <a:r>
              <a:rPr lang="fr-CA" sz="3200" dirty="0"/>
              <a:t>Responsable de l’installation et de la supervision de l’équipement de chronométrage</a:t>
            </a:r>
          </a:p>
          <a:p>
            <a:pPr>
              <a:buSzPct val="80000"/>
              <a:buBlip>
                <a:blip r:embed="rId2"/>
              </a:buBlip>
            </a:pPr>
            <a:r>
              <a:rPr lang="fr-CA" sz="3200" dirty="0"/>
              <a:t>S’assure que le système de chronométrage est adéquat pour le niveau de compétition</a:t>
            </a:r>
          </a:p>
          <a:p>
            <a:pPr>
              <a:buSzPct val="80000"/>
              <a:buBlip>
                <a:blip r:embed="rId2"/>
              </a:buBlip>
            </a:pPr>
            <a:r>
              <a:rPr lang="fr-CA" sz="3200" dirty="0"/>
              <a:t>S’assure que le système de chronométrage fonctionne parfaitement </a:t>
            </a:r>
            <a:r>
              <a:rPr lang="fr-CA" sz="3200" b="1" dirty="0"/>
              <a:t>le jour avant la compétition </a:t>
            </a:r>
            <a:r>
              <a:rPr lang="fr-CA" sz="3200" dirty="0"/>
              <a:t>et qu’il y a un système de rechange, ainsi qu’un système de rechange pour le système de rechange et des piles neuves pour le système</a:t>
            </a:r>
          </a:p>
          <a:p>
            <a:pPr>
              <a:buSzPct val="80000"/>
              <a:buBlip>
                <a:blip r:embed="rId2"/>
              </a:buBlip>
            </a:pPr>
            <a:r>
              <a:rPr lang="fr-CA" sz="3200" dirty="0"/>
              <a:t>S’assure que le type de tente de chronométrage et son emplacement sont sécuritaires et adéquats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63</a:t>
            </a:r>
            <a:endParaRPr lang="en-US" sz="2400" dirty="0">
              <a:solidFill>
                <a:srgbClr val="7A99AC"/>
              </a:solidFill>
            </a:endParaRPr>
          </a:p>
        </p:txBody>
      </p:sp>
    </p:spTree>
    <p:extLst>
      <p:ext uri="{BB962C8B-B14F-4D97-AF65-F5344CB8AC3E}">
        <p14:creationId xmlns:p14="http://schemas.microsoft.com/office/powerpoint/2010/main" val="21352913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Chef du chronométrage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2200" dirty="0"/>
              <a:t>Coordonne les officiels à la ligne de départ et d’arrivée</a:t>
            </a:r>
          </a:p>
          <a:p>
            <a:pPr>
              <a:buSzPct val="80000"/>
              <a:buBlip>
                <a:blip r:embed="rId2"/>
              </a:buBlip>
            </a:pPr>
            <a:r>
              <a:rPr lang="fr-CA" sz="2200" dirty="0"/>
              <a:t>Supervise la duplication de résultats non officiels</a:t>
            </a:r>
          </a:p>
          <a:p>
            <a:pPr>
              <a:buSzPct val="80000"/>
              <a:buBlip>
                <a:blip r:embed="rId2"/>
              </a:buBlip>
            </a:pPr>
            <a:r>
              <a:rPr lang="fr-CA" sz="2200" dirty="0"/>
              <a:t>Doit être compétent avec le type de système de chronométrage utilisé pour la compétition, aux événements provinciaux et de la Coupe Canada, ce n’est pas le temps d’apprendre « sur le tas »</a:t>
            </a:r>
          </a:p>
          <a:p>
            <a:pPr>
              <a:buSzPct val="80000"/>
              <a:buBlip>
                <a:blip r:embed="rId2"/>
              </a:buBlip>
            </a:pPr>
            <a:r>
              <a:rPr lang="fr-CA" sz="2200" dirty="0"/>
              <a:t>Doit être capable de trouver des solutions par lui-même et de communiquer des instructions clairement par radio ou cellulaire</a:t>
            </a:r>
          </a:p>
          <a:p>
            <a:pPr>
              <a:buSzPct val="80000"/>
              <a:buBlip>
                <a:blip r:embed="rId2"/>
              </a:buBlip>
            </a:pPr>
            <a:r>
              <a:rPr lang="fr-CA" sz="2200" dirty="0"/>
              <a:t>Relève du chef de compétition</a:t>
            </a:r>
          </a:p>
          <a:p>
            <a:pPr>
              <a:buSzPct val="80000"/>
              <a:buNone/>
            </a:pPr>
            <a:endParaRPr lang="fr-CA" sz="2200" dirty="0"/>
          </a:p>
          <a:p>
            <a:pPr lvl="1">
              <a:buSzPct val="80000"/>
              <a:buFont typeface="Arial" pitchFamily="34" charset="0"/>
              <a:buBlip>
                <a:blip r:embed="rId2"/>
              </a:buBlip>
            </a:pPr>
            <a:r>
              <a:rPr lang="fr-CA" sz="1800" dirty="0"/>
              <a:t>Ce rôle basé sur l’expérience et les compétences ne fait pas partie de la formation, mais si vous avez du talent avec les systèmes électroniques, allez-y!</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64</a:t>
            </a:r>
            <a:endParaRPr lang="en-US" sz="2400" dirty="0">
              <a:solidFill>
                <a:srgbClr val="7A99AC"/>
              </a:solidFill>
            </a:endParaRPr>
          </a:p>
        </p:txBody>
      </p:sp>
    </p:spTree>
    <p:extLst>
      <p:ext uri="{BB962C8B-B14F-4D97-AF65-F5344CB8AC3E}">
        <p14:creationId xmlns:p14="http://schemas.microsoft.com/office/powerpoint/2010/main" val="12425616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Coordonnateur des communications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Élabore un plan de communication à multiples facettes pour l’ensemble de l’événement, en respectant les directives et les normes de FC</a:t>
            </a:r>
          </a:p>
          <a:p>
            <a:pPr>
              <a:buSzPct val="80000"/>
              <a:buBlip>
                <a:blip r:embed="rId2"/>
              </a:buBlip>
            </a:pPr>
            <a:r>
              <a:rPr lang="fr-CA" sz="3200" dirty="0"/>
              <a:t>Communique le plan au COL, à l’OPS et à FC afin qu’il puisse rejoindre le plus de personnes possible dans la communauté du sport</a:t>
            </a:r>
          </a:p>
          <a:p>
            <a:pPr>
              <a:buSzPct val="80000"/>
              <a:buBlip>
                <a:blip r:embed="rId2"/>
              </a:buBlip>
            </a:pPr>
            <a:r>
              <a:rPr lang="fr-CA" sz="3200" dirty="0"/>
              <a:t>Rédige et publie des communiqués de presse pour l’événement (avant, pendant et après l’événement)</a:t>
            </a:r>
          </a:p>
          <a:p>
            <a:pPr>
              <a:buSzPct val="80000"/>
              <a:buBlip>
                <a:blip r:embed="rId2"/>
              </a:buBlip>
            </a:pPr>
            <a:r>
              <a:rPr lang="fr-CA" sz="3200" dirty="0"/>
              <a:t>Planifie ce qui a trait aux médias comme la disponibilité, les demandes et l’accès à l’événement</a:t>
            </a:r>
          </a:p>
          <a:p>
            <a:pPr>
              <a:buSzPct val="80000"/>
              <a:buBlip>
                <a:blip r:embed="rId2"/>
              </a:buBlip>
            </a:pPr>
            <a:r>
              <a:rPr lang="fr-CA" sz="3200" dirty="0"/>
              <a:t>S’assure de la présence des médias</a:t>
            </a:r>
          </a:p>
          <a:p>
            <a:pPr>
              <a:buSzPct val="80000"/>
              <a:buBlip>
                <a:blip r:embed="rId2"/>
              </a:buBlip>
            </a:pPr>
            <a:r>
              <a:rPr lang="fr-CA" sz="3200" dirty="0"/>
              <a:t>Dans le cas d’événements nationaux et internationaux, la personne devra être bilingue</a:t>
            </a:r>
          </a:p>
          <a:p>
            <a:pPr>
              <a:buSzPct val="80000"/>
              <a:buBlip>
                <a:blip r:embed="rId2"/>
              </a:buBlip>
            </a:pPr>
            <a:r>
              <a:rPr lang="fr-CA" sz="3200" dirty="0"/>
              <a:t>Doit être à l’aise avec les médias et avec le domaine des communications</a:t>
            </a:r>
          </a:p>
          <a:p>
            <a:pPr>
              <a:buSzPct val="80000"/>
              <a:buBlip>
                <a:blip r:embed="rId2"/>
              </a:buBlip>
            </a:pPr>
            <a:r>
              <a:rPr lang="fr-CA" sz="3200" dirty="0"/>
              <a:t>Relève du directeur de l’événement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65</a:t>
            </a:r>
            <a:endParaRPr lang="en-US" sz="2400" dirty="0">
              <a:solidFill>
                <a:srgbClr val="7A99AC"/>
              </a:solidFill>
            </a:endParaRPr>
          </a:p>
        </p:txBody>
      </p:sp>
    </p:spTree>
    <p:extLst>
      <p:ext uri="{BB962C8B-B14F-4D97-AF65-F5344CB8AC3E}">
        <p14:creationId xmlns:p14="http://schemas.microsoft.com/office/powerpoint/2010/main" val="16028529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Équipe de parcours – CONCASSEURS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pitchFamily="2" charset="2"/>
              <a:buChar char="ü"/>
            </a:pPr>
            <a:r>
              <a:rPr lang="fr-CA" sz="3200" dirty="0"/>
              <a:t>Travail intense; premiers arrivés sur le parcours et derniers à partir </a:t>
            </a:r>
          </a:p>
          <a:p>
            <a:pPr>
              <a:lnSpc>
                <a:spcPct val="90000"/>
              </a:lnSpc>
              <a:buFont typeface="Wingdings" pitchFamily="2" charset="2"/>
              <a:buChar char="ü"/>
            </a:pPr>
            <a:r>
              <a:rPr lang="fr-CA" sz="3200" dirty="0"/>
              <a:t>Très important pour la sécurité des athlètes (vos enfants) que le concassage soit effectué adéquatement!</a:t>
            </a:r>
          </a:p>
          <a:p>
            <a:pPr>
              <a:lnSpc>
                <a:spcPct val="90000"/>
              </a:lnSpc>
              <a:buFont typeface="Wingdings" pitchFamily="2" charset="2"/>
              <a:buChar char="ü"/>
            </a:pPr>
            <a:r>
              <a:rPr lang="fr-CA" sz="3200" dirty="0"/>
              <a:t>Le « concassage » se fait mieux en commençant par le bas, en montant</a:t>
            </a:r>
          </a:p>
          <a:p>
            <a:pPr>
              <a:lnSpc>
                <a:spcPct val="90000"/>
              </a:lnSpc>
              <a:buFont typeface="Wingdings" pitchFamily="2" charset="2"/>
              <a:buChar char="ü"/>
            </a:pPr>
            <a:r>
              <a:rPr lang="fr-CA" sz="3200" dirty="0"/>
              <a:t>Travaillez sur une ligne en vous déplaçant ensemble, de cette façon, aucune section de l’atterrissage n’est oubliée</a:t>
            </a:r>
          </a:p>
          <a:p>
            <a:pPr>
              <a:lnSpc>
                <a:spcPct val="90000"/>
              </a:lnSpc>
              <a:buFont typeface="Wingdings" pitchFamily="2" charset="2"/>
              <a:buChar char="ü"/>
            </a:pPr>
            <a:r>
              <a:rPr lang="fr-CA" sz="3200" dirty="0"/>
              <a:t>Le « concassage » doit avoir une profondeur </a:t>
            </a:r>
            <a:r>
              <a:rPr lang="fr-CA" sz="3200" u="sng" dirty="0"/>
              <a:t>minimale</a:t>
            </a:r>
            <a:r>
              <a:rPr lang="fr-CA" sz="3200" dirty="0"/>
              <a:t> de 1</a:t>
            </a:r>
            <a:r>
              <a:rPr lang="en-US" sz="3200" dirty="0"/>
              <a:t> </a:t>
            </a:r>
            <a:r>
              <a:rPr lang="fr-CA" sz="3200" dirty="0"/>
              <a:t>½ lame de pelle</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68483"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66</a:t>
            </a:r>
            <a:endParaRPr lang="en-US" sz="2400" dirty="0">
              <a:solidFill>
                <a:srgbClr val="7A99AC"/>
              </a:solidFill>
            </a:endParaRPr>
          </a:p>
        </p:txBody>
      </p:sp>
    </p:spTree>
    <p:extLst>
      <p:ext uri="{BB962C8B-B14F-4D97-AF65-F5344CB8AC3E}">
        <p14:creationId xmlns:p14="http://schemas.microsoft.com/office/powerpoint/2010/main" val="11154862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Équipe de parcours - CONCASSEURS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4000" b="1" dirty="0">
                <a:cs typeface="Arial" pitchFamily="34" charset="0"/>
              </a:rPr>
              <a:t>CONSEIL!</a:t>
            </a:r>
            <a:r>
              <a:rPr lang="fr-CA" sz="3200" dirty="0">
                <a:cs typeface="Arial" pitchFamily="34" charset="0"/>
              </a:rPr>
              <a:t>  </a:t>
            </a:r>
          </a:p>
          <a:p>
            <a:r>
              <a:rPr lang="fr-CA" sz="3200" dirty="0">
                <a:cs typeface="Arial" pitchFamily="34" charset="0"/>
              </a:rPr>
              <a:t> Même si vous ne bougez pas rapidement, il est TRÈS facile d’avoir trop chaud. Faites attention en vous déplaçant dans la zone de concassage!</a:t>
            </a:r>
          </a:p>
          <a:p>
            <a:endParaRPr lang="fr-CA" sz="3200" dirty="0">
              <a:cs typeface="Arial" pitchFamily="34" charset="0"/>
            </a:endParaRPr>
          </a:p>
          <a:p>
            <a:r>
              <a:rPr lang="fr-CA" sz="3200" dirty="0">
                <a:cs typeface="Arial" pitchFamily="34" charset="0"/>
              </a:rPr>
              <a:t> Enlevez TOUJOURS quelques couches de vêtements et votre casque AVANT de commencer le concassage, car vous transpirerez et vous ne voulez pas avoir froid pour le reste de la journée.</a:t>
            </a:r>
          </a:p>
          <a:p>
            <a:endParaRPr lang="fr-CA" sz="3200" dirty="0">
              <a:cs typeface="Arial" pitchFamily="34" charset="0"/>
            </a:endParaRPr>
          </a:p>
          <a:p>
            <a:r>
              <a:rPr lang="fr-CA" sz="3200" dirty="0">
                <a:cs typeface="Arial" pitchFamily="34" charset="0"/>
              </a:rPr>
              <a:t> Ayez de l’eau avec vous; c’est un travail exigeant!</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67</a:t>
            </a:r>
            <a:endParaRPr lang="en-US" sz="2400" dirty="0">
              <a:solidFill>
                <a:srgbClr val="7A99AC"/>
              </a:solidFill>
            </a:endParaRPr>
          </a:p>
        </p:txBody>
      </p:sp>
    </p:spTree>
    <p:extLst>
      <p:ext uri="{BB962C8B-B14F-4D97-AF65-F5344CB8AC3E}">
        <p14:creationId xmlns:p14="http://schemas.microsoft.com/office/powerpoint/2010/main" val="4447452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Équipe de parcours – INSTALLATION DES CLÔTURES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Travaille avec le responsable de la construction du parcours et le chef de compétition afin d’installer les clôtures autour du parcours</a:t>
            </a:r>
          </a:p>
          <a:p>
            <a:pPr>
              <a:buSzPct val="80000"/>
              <a:buBlip>
                <a:blip r:embed="rId2"/>
              </a:buBlip>
            </a:pPr>
            <a:r>
              <a:rPr lang="fr-CA" sz="3200" dirty="0"/>
              <a:t>Travaille avec le centre de ski hôte pour installer les clôtures ou les filets de sécurité et les matelas de sécurité</a:t>
            </a:r>
          </a:p>
          <a:p>
            <a:pPr>
              <a:buSzPct val="80000"/>
              <a:buBlip>
                <a:blip r:embed="rId2"/>
              </a:buBlip>
            </a:pPr>
            <a:r>
              <a:rPr lang="fr-CA" sz="3200" dirty="0"/>
              <a:t>Installe les bannières et les tentes</a:t>
            </a:r>
          </a:p>
          <a:p>
            <a:pPr>
              <a:buSzPct val="80000"/>
              <a:buBlip>
                <a:blip r:embed="rId2"/>
              </a:buBlip>
            </a:pPr>
            <a:r>
              <a:rPr lang="fr-CA" sz="3200" dirty="0"/>
              <a:t>Doit être capable de travailler seul ou en équipe</a:t>
            </a:r>
          </a:p>
          <a:p>
            <a:pPr>
              <a:buSzPct val="80000"/>
              <a:buBlip>
                <a:blip r:embed="rId2"/>
              </a:buBlip>
            </a:pPr>
            <a:r>
              <a:rPr lang="fr-CA" sz="3200" dirty="0"/>
              <a:t>Doit être capable de transporter des charges lourdes et peu maniables sur le terrain</a:t>
            </a:r>
          </a:p>
          <a:p>
            <a:pPr>
              <a:buSzPct val="80000"/>
              <a:buBlip>
                <a:blip r:embed="rId2"/>
              </a:buBlip>
            </a:pPr>
            <a:r>
              <a:rPr lang="fr-CA" sz="3200" dirty="0"/>
              <a:t>Relève du chef de parcours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68</a:t>
            </a:r>
            <a:endParaRPr lang="en-US" sz="2400" dirty="0">
              <a:solidFill>
                <a:srgbClr val="7A99AC"/>
              </a:solidFill>
            </a:endParaRPr>
          </a:p>
        </p:txBody>
      </p:sp>
    </p:spTree>
    <p:extLst>
      <p:ext uri="{BB962C8B-B14F-4D97-AF65-F5344CB8AC3E}">
        <p14:creationId xmlns:p14="http://schemas.microsoft.com/office/powerpoint/2010/main" val="7422901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Équipe de parcours – INSTALLATION DES CLÔTURES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4000" b="1" dirty="0">
                <a:cs typeface="Arial" pitchFamily="34" charset="0"/>
              </a:rPr>
              <a:t>CONSEIL!</a:t>
            </a:r>
            <a:r>
              <a:rPr lang="fr-CA" sz="3200" dirty="0">
                <a:cs typeface="Arial" pitchFamily="34" charset="0"/>
              </a:rPr>
              <a:t>  </a:t>
            </a:r>
          </a:p>
          <a:p>
            <a:pPr>
              <a:spcBef>
                <a:spcPts val="1200"/>
              </a:spcBef>
            </a:pPr>
            <a:r>
              <a:rPr lang="fr-CA" sz="3200" dirty="0">
                <a:cs typeface="Arial" pitchFamily="34" charset="0"/>
              </a:rPr>
              <a:t> C’est un travail qui s’effectue à l’extérieur et qui peut être long, particulièrement à l’approche de l’événement.</a:t>
            </a:r>
          </a:p>
          <a:p>
            <a:pPr>
              <a:spcBef>
                <a:spcPts val="1200"/>
              </a:spcBef>
            </a:pPr>
            <a:r>
              <a:rPr lang="fr-CA" sz="3200" dirty="0">
                <a:cs typeface="Arial" pitchFamily="34" charset="0"/>
              </a:rPr>
              <a:t> Arrivez prêt pour passer la journée à l’extérieur; ayez beaucoup d’eau et de collations et des gants de travail pour ne pas détruire vos bons gants.</a:t>
            </a:r>
          </a:p>
          <a:p>
            <a:pPr>
              <a:spcBef>
                <a:spcPts val="1200"/>
              </a:spcBef>
            </a:pPr>
            <a:r>
              <a:rPr lang="fr-CA" sz="3200" dirty="0">
                <a:cs typeface="Arial" pitchFamily="34" charset="0"/>
              </a:rPr>
              <a:t> Apportez une paire de pinces à tranchant latéral pour couper les attaches pour câble.</a:t>
            </a:r>
          </a:p>
          <a:p>
            <a:pPr>
              <a:spcBef>
                <a:spcPts val="1200"/>
              </a:spcBef>
            </a:pPr>
            <a:r>
              <a:rPr lang="fr-CA" sz="3200" dirty="0">
                <a:cs typeface="Arial" pitchFamily="34" charset="0"/>
              </a:rPr>
              <a:t> Habillez-vous en couches. Tantôt, vous transpirerez tellement vous avez chaud; tantôt, vous serez debout à ne rien faire en plein vent. Vous travaillerez en équipe et relèverez du chef de parcours. C’est un excellent travail à faire pour une première fois ou lorsque vous ne pouvez pas être là le jour de la compétition. L’équipe est très agréable.</a:t>
            </a:r>
          </a:p>
          <a:p>
            <a:endParaRPr lang="en-US" sz="2933"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69</a:t>
            </a:r>
            <a:endParaRPr lang="en-US" sz="2400" dirty="0">
              <a:solidFill>
                <a:srgbClr val="7A99AC"/>
              </a:solidFill>
            </a:endParaRPr>
          </a:p>
        </p:txBody>
      </p:sp>
    </p:spTree>
    <p:extLst>
      <p:ext uri="{BB962C8B-B14F-4D97-AF65-F5344CB8AC3E}">
        <p14:creationId xmlns:p14="http://schemas.microsoft.com/office/powerpoint/2010/main" val="937759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8000" dirty="0" smtClean="0"/>
              <a:t>Officiels </a:t>
            </a:r>
            <a:r>
              <a:rPr lang="fr-CA" sz="8000" dirty="0"/>
              <a:t>et juges</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Calibri Light" pitchFamily="34" charset="0"/>
              <a:buAutoNum type="arabicPeriod" startAt="4"/>
            </a:pPr>
            <a:r>
              <a:rPr lang="fr-CA" sz="2400" dirty="0"/>
              <a:t>En tant que leaders, les officiels doivent comprendre qu’ils auront des responsabilités supplémentaires afin de :</a:t>
            </a:r>
          </a:p>
          <a:p>
            <a:pPr marL="457200" indent="-457200"/>
            <a:r>
              <a:rPr lang="fr-CA" sz="2200" dirty="0"/>
              <a:t>s’assurer qu’une obligation de diligence adéquate est en place pour tous les athlètes, mais particulièrement pour les participants aux événements de la catégorie U12;</a:t>
            </a:r>
          </a:p>
          <a:p>
            <a:pPr marL="457200" indent="-457200"/>
            <a:r>
              <a:rPr lang="fr-CA" sz="2200" dirty="0"/>
              <a:t>s’assurer que les</a:t>
            </a:r>
          </a:p>
          <a:p>
            <a:pPr marL="1374775" lvl="2">
              <a:buFont typeface="Arial" pitchFamily="34" charset="0"/>
              <a:buChar char="-"/>
            </a:pPr>
            <a:r>
              <a:rPr lang="fr-CA" dirty="0"/>
              <a:t>qualifications des athlètes</a:t>
            </a:r>
          </a:p>
          <a:p>
            <a:pPr marL="1374775" lvl="2">
              <a:buFont typeface="Arial" pitchFamily="34" charset="0"/>
              <a:buChar char="-"/>
            </a:pPr>
            <a:r>
              <a:rPr lang="fr-CA" dirty="0"/>
              <a:t>autorisations</a:t>
            </a:r>
          </a:p>
          <a:p>
            <a:pPr marL="1374775" lvl="2">
              <a:buFont typeface="Arial" pitchFamily="34" charset="0"/>
              <a:buChar char="-"/>
            </a:pPr>
            <a:r>
              <a:rPr lang="fr-CA" dirty="0"/>
              <a:t>licences d’adhésion</a:t>
            </a:r>
          </a:p>
          <a:p>
            <a:pPr marL="1374775" lvl="2">
              <a:buFont typeface="Arial" pitchFamily="34" charset="0"/>
              <a:buNone/>
            </a:pPr>
            <a:r>
              <a:rPr lang="fr-CA" sz="2200" dirty="0"/>
              <a:t>de Freestyle Canada soient en place;</a:t>
            </a:r>
          </a:p>
          <a:p>
            <a:pPr marL="457200" indent="-457200"/>
            <a:r>
              <a:rPr lang="fr-CA" sz="2200" dirty="0"/>
              <a:t>promouvoir le ski acrobatique et le snowboard de manière constructive et positive. </a:t>
            </a:r>
          </a:p>
          <a:p>
            <a:pPr marL="0" indent="0" algn="ctr">
              <a:buNone/>
            </a:pPr>
            <a:endParaRPr lang="fr-CA" sz="2900" u="sng"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a:t>
            </a:r>
            <a:endParaRPr lang="en-US" sz="2400" dirty="0">
              <a:solidFill>
                <a:srgbClr val="7A99AC"/>
              </a:solidFill>
            </a:endParaRPr>
          </a:p>
        </p:txBody>
      </p:sp>
    </p:spTree>
    <p:extLst>
      <p:ext uri="{BB962C8B-B14F-4D97-AF65-F5344CB8AC3E}">
        <p14:creationId xmlns:p14="http://schemas.microsoft.com/office/powerpoint/2010/main" val="9941781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Équipe de parcours – MARQUAGE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Responsable de dresser un inventaire des mélanges à teinture et des pompes et de s’assurer qu’ils sont en état de marche en tout temps</a:t>
            </a:r>
          </a:p>
          <a:p>
            <a:pPr>
              <a:buSzPct val="80000"/>
              <a:buBlip>
                <a:blip r:embed="rId2"/>
              </a:buBlip>
            </a:pPr>
            <a:r>
              <a:rPr lang="fr-CA" sz="3200" dirty="0"/>
              <a:t>Responsable d’accumuler un inventaire des branches de pin et de s’assurer d’en avoir à la disposition aux aires de départ et aux plateaux des sauts de départ et en avoir de surplus</a:t>
            </a:r>
          </a:p>
          <a:p>
            <a:pPr>
              <a:buSzPct val="80000"/>
              <a:buBlip>
                <a:blip r:embed="rId2"/>
              </a:buBlip>
            </a:pPr>
            <a:r>
              <a:rPr lang="fr-CA" sz="3200" dirty="0"/>
              <a:t>Marque le parcours afin que les athlètes aient un parcours juste et sécuritaire lorsque la luminosité varie</a:t>
            </a:r>
          </a:p>
          <a:p>
            <a:pPr>
              <a:buSzPct val="80000"/>
              <a:buBlip>
                <a:blip r:embed="rId2"/>
              </a:buBlip>
            </a:pPr>
            <a:r>
              <a:rPr lang="fr-CA" sz="3200" dirty="0"/>
              <a:t>Trace le contour des modules et des zones de réception sous la direction du chef de compétition et du DT </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70</a:t>
            </a:r>
            <a:endParaRPr lang="en-US" sz="2400" dirty="0">
              <a:solidFill>
                <a:srgbClr val="7A99AC"/>
              </a:solidFill>
            </a:endParaRPr>
          </a:p>
        </p:txBody>
      </p:sp>
    </p:spTree>
    <p:extLst>
      <p:ext uri="{BB962C8B-B14F-4D97-AF65-F5344CB8AC3E}">
        <p14:creationId xmlns:p14="http://schemas.microsoft.com/office/powerpoint/2010/main" val="6101835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Équipe de parcours – MARQUAGE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Doit être capable de gérer l’horaire d’une équipe, souvent malgré des échéanciers serrés</a:t>
            </a:r>
          </a:p>
          <a:p>
            <a:pPr>
              <a:buSzPct val="80000"/>
              <a:buBlip>
                <a:blip r:embed="rId2"/>
              </a:buBlip>
            </a:pPr>
            <a:r>
              <a:rPr lang="fr-CA" sz="3200" dirty="0"/>
              <a:t>Doit être un très bon skieur/surfeur capable de transporter des charges lourdes tout en étant à l’aise sur des pentes abruptes et difficiles</a:t>
            </a:r>
          </a:p>
          <a:p>
            <a:pPr>
              <a:buSzPct val="80000"/>
              <a:buBlip>
                <a:blip r:embed="rId2"/>
              </a:buBlip>
            </a:pPr>
            <a:r>
              <a:rPr lang="fr-CA" sz="3200" dirty="0"/>
              <a:t>Relève du chef de parcours</a:t>
            </a:r>
          </a:p>
          <a:p>
            <a:r>
              <a:rPr lang="fr-CA" sz="4000" b="1" dirty="0">
                <a:cs typeface="Arial" pitchFamily="34" charset="0"/>
              </a:rPr>
              <a:t>CONSEIL!</a:t>
            </a:r>
            <a:r>
              <a:rPr lang="fr-CA" sz="3200" dirty="0">
                <a:cs typeface="Arial" pitchFamily="34" charset="0"/>
              </a:rPr>
              <a:t>  </a:t>
            </a:r>
          </a:p>
          <a:p>
            <a:r>
              <a:rPr lang="fr-CA" sz="3200" dirty="0">
                <a:cs typeface="Arial" pitchFamily="34" charset="0"/>
              </a:rPr>
              <a:t> Apportez de vieux gants de travail; ne portez surtout pas vos pantalons neufs. Il s’agit d’un poste où la vitesse est de rigueur et où devez vous hâter puis attendre.</a:t>
            </a:r>
          </a:p>
          <a:p>
            <a:r>
              <a:rPr lang="fr-CA" sz="3200" dirty="0">
                <a:cs typeface="Arial" pitchFamily="34" charset="0"/>
              </a:rPr>
              <a:t> Vous devez être toujours prêt dans le cas où il y a une pause durant la compétition ou si la météo demande à ce qu’il y ait de nouvelles marques.</a:t>
            </a:r>
          </a:p>
          <a:p>
            <a:r>
              <a:rPr lang="fr-CA" sz="3200" dirty="0">
                <a:cs typeface="Arial" pitchFamily="34" charset="0"/>
              </a:rPr>
              <a:t> Vous pouvez avoir très chaud rapidement à force de courir d’une zone de réception à une autre, alors planifiez votre route comme il faut.</a:t>
            </a:r>
          </a:p>
          <a:p>
            <a:endParaRPr lang="en-US" sz="2933"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71</a:t>
            </a:r>
            <a:endParaRPr lang="en-US" sz="2400" dirty="0">
              <a:solidFill>
                <a:srgbClr val="7A99AC"/>
              </a:solidFill>
            </a:endParaRPr>
          </a:p>
        </p:txBody>
      </p:sp>
    </p:spTree>
    <p:extLst>
      <p:ext uri="{BB962C8B-B14F-4D97-AF65-F5344CB8AC3E}">
        <p14:creationId xmlns:p14="http://schemas.microsoft.com/office/powerpoint/2010/main" val="11199557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Équipe de parcours – « </a:t>
            </a:r>
            <a:r>
              <a:rPr lang="fr-CA" sz="6000" dirty="0" err="1"/>
              <a:t>slippers</a:t>
            </a:r>
            <a:r>
              <a:rPr lang="fr-CA" sz="6000" dirty="0"/>
              <a:t> » et « steppers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Skient ou surfent sur le parcours en poussant la neige sur les côtés pour offrir un parcours dégagé aux compétiteurs.</a:t>
            </a:r>
          </a:p>
          <a:p>
            <a:pPr>
              <a:buSzPct val="80000"/>
              <a:buBlip>
                <a:blip r:embed="rId2"/>
              </a:buBlip>
            </a:pPr>
            <a:r>
              <a:rPr lang="fr-CA" sz="3200" dirty="0"/>
              <a:t>Les « </a:t>
            </a:r>
            <a:r>
              <a:rPr lang="fr-CA" sz="3200" dirty="0" err="1"/>
              <a:t>slippers</a:t>
            </a:r>
            <a:r>
              <a:rPr lang="fr-CA" sz="3200" dirty="0"/>
              <a:t> » et les « steppers » doivent recevoir des instructions claires avant de commencer à descendre sur le parcours.</a:t>
            </a:r>
          </a:p>
          <a:p>
            <a:pPr>
              <a:buSzPct val="80000"/>
              <a:buBlip>
                <a:blip r:embed="rId2"/>
              </a:buBlip>
            </a:pPr>
            <a:r>
              <a:rPr lang="fr-CA" sz="3200" dirty="0"/>
              <a:t>S’assure que le parcours est dégagé de tout débris et danger, y compris les balles de neige glacée, et que les trous dans les zones de réception sont remplis et lissés.</a:t>
            </a:r>
            <a:endParaRPr lang="fr-CA" sz="3200" b="1" i="1" u="sng" dirty="0">
              <a:solidFill>
                <a:srgbClr val="548235"/>
              </a:solidFill>
            </a:endParaRPr>
          </a:p>
          <a:p>
            <a:pPr>
              <a:buSzPct val="80000"/>
              <a:buBlip>
                <a:blip r:embed="rId2"/>
              </a:buBlip>
            </a:pPr>
            <a:r>
              <a:rPr lang="fr-CA" sz="3200" dirty="0"/>
              <a:t>Il est important que les « </a:t>
            </a:r>
            <a:r>
              <a:rPr lang="fr-CA" sz="3200" dirty="0" err="1"/>
              <a:t>slippers</a:t>
            </a:r>
            <a:r>
              <a:rPr lang="fr-CA" sz="3200" dirty="0"/>
              <a:t> » et les « steppers » gardent en tête que le parcours peut demeurer actif pendant qu’ils sont sur celui-ci.</a:t>
            </a:r>
          </a:p>
          <a:p>
            <a:pPr>
              <a:buSzPct val="80000"/>
              <a:buBlip>
                <a:blip r:embed="rId2"/>
              </a:buBlip>
            </a:pPr>
            <a:r>
              <a:rPr lang="fr-CA" sz="3200" dirty="0"/>
              <a:t>Il faut des skieurs et surfeurs forts.</a:t>
            </a:r>
          </a:p>
          <a:p>
            <a:pPr>
              <a:buSzPct val="80000"/>
              <a:buBlip>
                <a:blip r:embed="rId2"/>
              </a:buBlip>
            </a:pPr>
            <a:r>
              <a:rPr lang="fr-CA" sz="3200" dirty="0"/>
              <a:t>Relèvent du chef de parcours.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72</a:t>
            </a:r>
            <a:endParaRPr lang="en-US" sz="2400" dirty="0">
              <a:solidFill>
                <a:srgbClr val="7A99AC"/>
              </a:solidFill>
            </a:endParaRPr>
          </a:p>
        </p:txBody>
      </p:sp>
    </p:spTree>
    <p:extLst>
      <p:ext uri="{BB962C8B-B14F-4D97-AF65-F5344CB8AC3E}">
        <p14:creationId xmlns:p14="http://schemas.microsoft.com/office/powerpoint/2010/main" val="5482884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Équipe de parcours - </a:t>
            </a:r>
            <a:r>
              <a:rPr lang="fr-CA" sz="6000" dirty="0" err="1">
                <a:solidFill>
                  <a:srgbClr val="A6BBC8"/>
                </a:solidFill>
              </a:rPr>
              <a:t>Slippers</a:t>
            </a:r>
            <a:r>
              <a:rPr lang="fr-CA" sz="6000" dirty="0">
                <a:solidFill>
                  <a:srgbClr val="A6BBC8"/>
                </a:solidFill>
              </a:rPr>
              <a:t> and Steppers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4000" b="1" dirty="0">
                <a:cs typeface="Arial" pitchFamily="34" charset="0"/>
              </a:rPr>
              <a:t>CONSEIL!</a:t>
            </a:r>
            <a:r>
              <a:rPr lang="fr-CA" sz="3200" dirty="0">
                <a:cs typeface="Arial" pitchFamily="34" charset="0"/>
              </a:rPr>
              <a:t>  </a:t>
            </a:r>
          </a:p>
          <a:p>
            <a:r>
              <a:rPr lang="fr-CA" sz="3200" dirty="0">
                <a:cs typeface="Arial" pitchFamily="34" charset="0"/>
              </a:rPr>
              <a:t> Même si vous ne bougez pas vite, vous pouvez avoir très chaud rapidement, particulièrement s’il neige beaucoup, alors habillez-vous en couches.</a:t>
            </a:r>
          </a:p>
          <a:p>
            <a:endParaRPr lang="fr-CA" sz="3200" dirty="0">
              <a:cs typeface="Arial" pitchFamily="34" charset="0"/>
            </a:endParaRPr>
          </a:p>
          <a:p>
            <a:r>
              <a:rPr lang="fr-CA" sz="3200" dirty="0">
                <a:cs typeface="Arial" pitchFamily="34" charset="0"/>
              </a:rPr>
              <a:t> Demandez à quelqu’un de votre équipe d’apporter les vêtements en bas.</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73</a:t>
            </a:r>
            <a:endParaRPr lang="en-US" sz="2400" dirty="0">
              <a:solidFill>
                <a:srgbClr val="7A99AC"/>
              </a:solidFill>
            </a:endParaRPr>
          </a:p>
        </p:txBody>
      </p:sp>
    </p:spTree>
    <p:extLst>
      <p:ext uri="{BB962C8B-B14F-4D97-AF65-F5344CB8AC3E}">
        <p14:creationId xmlns:p14="http://schemas.microsoft.com/office/powerpoint/2010/main" val="118760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Directeur de l’événement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6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Responsable de toutes les fonctions administratives pour l’événement</a:t>
            </a:r>
          </a:p>
          <a:p>
            <a:pPr>
              <a:buSzPct val="80000"/>
              <a:buBlip>
                <a:blip r:embed="rId2"/>
              </a:buBlip>
            </a:pPr>
            <a:r>
              <a:rPr lang="fr-CA" sz="3200" dirty="0"/>
              <a:t>Coordonne les budgets et travaille avec le secrétaire/trésorier de l’événement afin de s’assurer de respecter le budget</a:t>
            </a:r>
          </a:p>
          <a:p>
            <a:pPr>
              <a:buSzPct val="80000"/>
              <a:buBlip>
                <a:blip r:embed="rId2"/>
              </a:buBlip>
            </a:pPr>
            <a:r>
              <a:rPr lang="fr-CA" sz="3200" dirty="0"/>
              <a:t>Établit et surveille le calendrier et les horaires et s’assure que les délais sont respectés</a:t>
            </a:r>
          </a:p>
          <a:p>
            <a:pPr>
              <a:buSzPct val="80000"/>
              <a:buBlip>
                <a:blip r:embed="rId2"/>
              </a:buBlip>
            </a:pPr>
            <a:r>
              <a:rPr lang="fr-CA" sz="3200" dirty="0"/>
              <a:t>Négocie l’obtention de lieux pour les réunions et les parcours avec le centre de ski hôte et confirme le tout </a:t>
            </a:r>
          </a:p>
          <a:p>
            <a:pPr>
              <a:buSzPct val="80000"/>
              <a:buBlip>
                <a:blip r:embed="rId2"/>
              </a:buBlip>
            </a:pPr>
            <a:r>
              <a:rPr lang="fr-CA" sz="3200" dirty="0"/>
              <a:t>Coordonne la logistique de l’événement, notamment les inscriptions des athlètes et le recrutement de bénévoles, le matériel nécessaire à la présentation de l’événement et soutient les évaluations avant et après l’événement</a:t>
            </a:r>
          </a:p>
          <a:p>
            <a:pPr>
              <a:buSzPct val="80000"/>
              <a:buBlip>
                <a:blip r:embed="rId2"/>
              </a:buBlip>
            </a:pPr>
            <a:r>
              <a:rPr lang="fr-CA" sz="3200" dirty="0"/>
              <a:t>Possède de solides compétences en gestion, d’excellentes qualités de leadership, un très bon sens de l’organisation et est capable de communiquer efficacement avec une imposante équipe qui compte surtout des bénévoles; nombreux d’entre eux le sont pour la première fois</a:t>
            </a:r>
          </a:p>
          <a:p>
            <a:pPr>
              <a:buSzPct val="80000"/>
            </a:pPr>
            <a:r>
              <a:rPr lang="fr-CA" sz="3200" i="1" dirty="0"/>
              <a:t>Présente un rapport écrit à l’OPS et à FC</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74</a:t>
            </a:r>
            <a:endParaRPr lang="en-US" sz="2400" dirty="0">
              <a:solidFill>
                <a:srgbClr val="7A99AC"/>
              </a:solidFill>
            </a:endParaRPr>
          </a:p>
        </p:txBody>
      </p:sp>
    </p:spTree>
    <p:extLst>
      <p:ext uri="{BB962C8B-B14F-4D97-AF65-F5344CB8AC3E}">
        <p14:creationId xmlns:p14="http://schemas.microsoft.com/office/powerpoint/2010/main" val="20326801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Bureau de l’événement et équipe de soutien administratif</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Premier point de contact pour les athlètes, entraîneurs, parents, officiels et visiteurs de l’événement; pensez aux membres de cette équipe comme étant des « ambassadeurs » de l’événement</a:t>
            </a:r>
          </a:p>
          <a:p>
            <a:pPr>
              <a:buSzPct val="80000"/>
              <a:buBlip>
                <a:blip r:embed="rId2"/>
              </a:buBlip>
            </a:pPr>
            <a:r>
              <a:rPr lang="fr-CA" sz="3200" dirty="0"/>
              <a:t>Responsable de l’inscription des équipes/athlètes, de la perception des frais, des dépôts pour les dossards, des repêchages et de la distribution de la trousse pour les athlètes</a:t>
            </a:r>
          </a:p>
          <a:p>
            <a:pPr>
              <a:buSzPct val="80000"/>
              <a:buBlip>
                <a:blip r:embed="rId2"/>
              </a:buBlip>
            </a:pPr>
            <a:r>
              <a:rPr lang="fr-CA" sz="3200" dirty="0"/>
              <a:t>Communique les mises à jour des inscriptions pour l’événement au secrétaire de l’événement et au chef de compilation</a:t>
            </a:r>
          </a:p>
          <a:p>
            <a:pPr>
              <a:buSzPct val="80000"/>
              <a:buBlip>
                <a:blip r:embed="rId2"/>
              </a:buBlip>
            </a:pPr>
            <a:r>
              <a:rPr lang="fr-CA" sz="3200" dirty="0"/>
              <a:t>Aide le coordonnateur des bénévoles dans l’inscription de ceux-ci</a:t>
            </a:r>
          </a:p>
          <a:p>
            <a:pPr>
              <a:buSzPct val="80000"/>
              <a:buBlip>
                <a:blip r:embed="rId2"/>
              </a:buBlip>
            </a:pPr>
            <a:r>
              <a:rPr lang="fr-CA" sz="3200" dirty="0"/>
              <a:t>Aide et oriente les athlètes dans les demandes de renseignements à propos du centre de ski hôte, de la communauté hôte et de l’événement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75</a:t>
            </a:r>
            <a:endParaRPr lang="en-US" sz="2400" dirty="0">
              <a:solidFill>
                <a:srgbClr val="7A99AC"/>
              </a:solidFill>
            </a:endParaRPr>
          </a:p>
        </p:txBody>
      </p:sp>
    </p:spTree>
    <p:extLst>
      <p:ext uri="{BB962C8B-B14F-4D97-AF65-F5344CB8AC3E}">
        <p14:creationId xmlns:p14="http://schemas.microsoft.com/office/powerpoint/2010/main" val="10861640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Bureau de l’événement et équipe de soutien administratif</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Aide dans la compilation et la publication des résultats</a:t>
            </a:r>
          </a:p>
          <a:p>
            <a:pPr>
              <a:buSzPct val="80000"/>
              <a:buBlip>
                <a:blip r:embed="rId2"/>
              </a:buBlip>
            </a:pPr>
            <a:r>
              <a:rPr lang="fr-CA" sz="3200" dirty="0"/>
              <a:t>Aide l’équipe administrative comme demandé</a:t>
            </a:r>
          </a:p>
          <a:p>
            <a:pPr>
              <a:buSzPct val="80000"/>
              <a:buBlip>
                <a:blip r:embed="rId2"/>
              </a:buBlip>
            </a:pPr>
            <a:r>
              <a:rPr lang="fr-CA" sz="3200" dirty="0"/>
              <a:t>S’assure que le bureau de l’événement a suffisamment de personnel, a les fournitures nécessaires et que le lieu est propre et fonctionnel </a:t>
            </a:r>
          </a:p>
          <a:p>
            <a:pPr>
              <a:buSzPct val="80000"/>
              <a:buBlip>
                <a:blip r:embed="rId2"/>
              </a:buBlip>
            </a:pPr>
            <a:r>
              <a:rPr lang="fr-CA" sz="3200" dirty="0"/>
              <a:t>Aide à la coordination des cérémonies de remise de prix ou de médailles</a:t>
            </a:r>
          </a:p>
          <a:p>
            <a:pPr>
              <a:buSzPct val="80000"/>
              <a:buBlip>
                <a:blip r:embed="rId2"/>
              </a:buBlip>
            </a:pPr>
            <a:r>
              <a:rPr lang="fr-CA" sz="3200" dirty="0"/>
              <a:t>Relève du directeur de l’événement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76</a:t>
            </a:r>
            <a:endParaRPr lang="en-US" sz="2400" dirty="0">
              <a:solidFill>
                <a:srgbClr val="7A99AC"/>
              </a:solidFill>
            </a:endParaRPr>
          </a:p>
        </p:txBody>
      </p:sp>
    </p:spTree>
    <p:extLst>
      <p:ext uri="{BB962C8B-B14F-4D97-AF65-F5344CB8AC3E}">
        <p14:creationId xmlns:p14="http://schemas.microsoft.com/office/powerpoint/2010/main" val="15487266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Coursiers/messagers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Aide le chef de parcours à faire des courses de dernière minute entre le parcours et l’administration ou le bureau de l’équipement</a:t>
            </a:r>
          </a:p>
          <a:p>
            <a:pPr>
              <a:buSzPct val="80000"/>
              <a:buBlip>
                <a:blip r:embed="rId2"/>
              </a:buBlip>
            </a:pPr>
            <a:r>
              <a:rPr lang="fr-CA" sz="3200" dirty="0"/>
              <a:t>Aide le juge en chef en transmettant les pointages au responsable de la compilation s’ils ne retrouvent pas tous à la tribune des juges</a:t>
            </a:r>
          </a:p>
          <a:p>
            <a:pPr>
              <a:buSzPct val="80000"/>
              <a:buBlip>
                <a:blip r:embed="rId2"/>
              </a:buBlip>
            </a:pPr>
            <a:r>
              <a:rPr lang="fr-CA" sz="3200" dirty="0"/>
              <a:t>Aide n’importe où et n’importe quand</a:t>
            </a:r>
          </a:p>
          <a:p>
            <a:pPr>
              <a:buSzPct val="80000"/>
              <a:buBlip>
                <a:blip r:embed="rId2"/>
              </a:buBlip>
            </a:pPr>
            <a:r>
              <a:rPr lang="fr-CA" sz="3200" dirty="0"/>
              <a:t>A une bonne connaissance du centre de ski hôte et se déplace facilement d’un endroit à un autre</a:t>
            </a:r>
          </a:p>
          <a:p>
            <a:pPr>
              <a:buSzPct val="80000"/>
              <a:buBlip>
                <a:blip r:embed="rId2"/>
              </a:buBlip>
            </a:pPr>
            <a:r>
              <a:rPr lang="fr-CA" sz="3200" dirty="0"/>
              <a:t>Relève du chef de </a:t>
            </a:r>
            <a:r>
              <a:rPr lang="fr-CA" sz="3200" dirty="0" smtClean="0"/>
              <a:t>compétition</a:t>
            </a:r>
          </a:p>
          <a:p>
            <a:r>
              <a:rPr lang="fr-CA" sz="4000" b="1" dirty="0">
                <a:cs typeface="Arial" pitchFamily="34" charset="0"/>
              </a:rPr>
              <a:t>CONSEIL!</a:t>
            </a:r>
            <a:r>
              <a:rPr lang="fr-CA" sz="3200" dirty="0">
                <a:cs typeface="Arial" pitchFamily="34" charset="0"/>
              </a:rPr>
              <a:t>  </a:t>
            </a:r>
          </a:p>
          <a:p>
            <a:r>
              <a:rPr lang="fr-CA" sz="3200" dirty="0">
                <a:cs typeface="Arial" pitchFamily="34" charset="0"/>
              </a:rPr>
              <a:t>C’est un bon poste de première occasion pour les frères et sœurs des athlètes qui connaissent le centre de ski et qui sont assez matures pour rapidement comprendre des instructions complexes.</a:t>
            </a:r>
          </a:p>
          <a:p>
            <a:pPr>
              <a:buSzPct val="80000"/>
              <a:buBlip>
                <a:blip r:embed="rId2"/>
              </a:buBlip>
            </a:pPr>
            <a:endParaRPr lang="fr-CA" sz="3200" dirty="0"/>
          </a:p>
          <a:p>
            <a:endParaRPr lang="en-US" sz="2933"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77</a:t>
            </a:r>
            <a:endParaRPr lang="en-US" sz="2400" dirty="0">
              <a:solidFill>
                <a:srgbClr val="7A99AC"/>
              </a:solidFill>
            </a:endParaRPr>
          </a:p>
        </p:txBody>
      </p:sp>
    </p:spTree>
    <p:extLst>
      <p:ext uri="{BB962C8B-B14F-4D97-AF65-F5344CB8AC3E}">
        <p14:creationId xmlns:p14="http://schemas.microsoft.com/office/powerpoint/2010/main" val="21179866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Équipe responsable des portes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S’assure que les portes et les panneaux de contrôle sont assemblés et prêts à être installés au haut du parcours lorsqu’il le faut</a:t>
            </a:r>
          </a:p>
          <a:p>
            <a:pPr>
              <a:buSzPct val="80000"/>
              <a:buBlip>
                <a:blip r:embed="rId2"/>
              </a:buBlip>
            </a:pPr>
            <a:r>
              <a:rPr lang="fr-CA" sz="3200" dirty="0"/>
              <a:t>Travaille avec le DT, le chef de compétition ou le chef de parcours pour installer les portes aux endroits indiqués et de façon adéquate </a:t>
            </a:r>
          </a:p>
          <a:p>
            <a:pPr>
              <a:buSzPct val="80000"/>
              <a:buBlip>
                <a:blip r:embed="rId2"/>
              </a:buBlip>
            </a:pPr>
            <a:r>
              <a:rPr lang="fr-CA" sz="3200" dirty="0"/>
              <a:t>S’assure d’avoir des panneaux supplémentaires au cas où il faut en remplacer un; le chef de parcours décide de l’emplacement de ceux-ci</a:t>
            </a:r>
          </a:p>
          <a:p>
            <a:pPr>
              <a:buSzPct val="80000"/>
              <a:buBlip>
                <a:blip r:embed="rId2"/>
              </a:buBlip>
            </a:pPr>
            <a:r>
              <a:rPr lang="fr-CA" sz="3200" dirty="0"/>
              <a:t>Est capable de skier ou surfer en transportant des charges peu maniables sur différents types de terrain</a:t>
            </a:r>
          </a:p>
          <a:p>
            <a:pPr>
              <a:buSzPct val="80000"/>
              <a:buBlip>
                <a:blip r:embed="rId2"/>
              </a:buBlip>
            </a:pPr>
            <a:r>
              <a:rPr lang="fr-CA" sz="3200" dirty="0"/>
              <a:t>Relève du chef de parcours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78</a:t>
            </a:r>
            <a:endParaRPr lang="en-US" sz="2400" dirty="0">
              <a:solidFill>
                <a:srgbClr val="7A99AC"/>
              </a:solidFill>
            </a:endParaRPr>
          </a:p>
        </p:txBody>
      </p:sp>
    </p:spTree>
    <p:extLst>
      <p:ext uri="{BB962C8B-B14F-4D97-AF65-F5344CB8AC3E}">
        <p14:creationId xmlns:p14="http://schemas.microsoft.com/office/powerpoint/2010/main" val="3133493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5400" dirty="0"/>
              <a:t>Équipe responsable des portes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4000" b="1" dirty="0">
                <a:cs typeface="Arial" pitchFamily="34" charset="0"/>
              </a:rPr>
              <a:t>CONSEIL!</a:t>
            </a:r>
            <a:r>
              <a:rPr lang="fr-CA" sz="3200" dirty="0">
                <a:cs typeface="Arial" pitchFamily="34" charset="0"/>
              </a:rPr>
              <a:t>  </a:t>
            </a:r>
          </a:p>
          <a:p>
            <a:r>
              <a:rPr lang="fr-CA" sz="3200" dirty="0">
                <a:cs typeface="Arial" pitchFamily="34" charset="0"/>
              </a:rPr>
              <a:t> Même si vous ne bougez pas très rapidement, vous pouvez facilement avoir trop chaud.</a:t>
            </a:r>
          </a:p>
          <a:p>
            <a:r>
              <a:rPr lang="fr-CA" sz="3200" dirty="0">
                <a:cs typeface="Arial" pitchFamily="34" charset="0"/>
              </a:rPr>
              <a:t> C’est une bonne idée d’avoir avec vous des attaches, du ruban adhésif et un outil polyvalent car certaines portes sont en plutôt mauvais état.</a:t>
            </a:r>
          </a:p>
          <a:p>
            <a:r>
              <a:rPr lang="fr-CA" sz="3200" dirty="0">
                <a:cs typeface="Arial" pitchFamily="34" charset="0"/>
              </a:rPr>
              <a:t> Ayez toujours avec vous des piles de rechange pour votre perceuse. Vous serez normalement en équipe de 3 ou 4 et travaillerez au début et à la fin de la journée; c’est donc un travail idéal pour dépanner l’équipe de parcours s’il y a un manque de bénévoles.</a:t>
            </a:r>
          </a:p>
          <a:p>
            <a:endParaRPr lang="en-US" sz="2933"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88126"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79</a:t>
            </a:r>
            <a:endParaRPr lang="en-US" sz="2400" dirty="0">
              <a:solidFill>
                <a:srgbClr val="7A99AC"/>
              </a:solidFill>
            </a:endParaRPr>
          </a:p>
        </p:txBody>
      </p:sp>
    </p:spTree>
    <p:extLst>
      <p:ext uri="{BB962C8B-B14F-4D97-AF65-F5344CB8AC3E}">
        <p14:creationId xmlns:p14="http://schemas.microsoft.com/office/powerpoint/2010/main" val="832639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7200" dirty="0"/>
              <a:t>Prendre une tête d’avance </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sz="2400" dirty="0"/>
              <a:t>Module de FC sur la sensibilisation aux commotions</a:t>
            </a:r>
          </a:p>
          <a:p>
            <a:pPr marL="0" indent="0">
              <a:buNone/>
            </a:pPr>
            <a:r>
              <a:rPr lang="fr-CA" sz="2400" dirty="0"/>
              <a:t>Allez sur le site Web du PNCE (Programme national de certification des entraîneurs) pour ce module :</a:t>
            </a:r>
          </a:p>
          <a:p>
            <a:pPr marL="0" indent="0">
              <a:buNone/>
            </a:pPr>
            <a:endParaRPr lang="fr-CA" sz="1050" dirty="0">
              <a:solidFill>
                <a:schemeClr val="bg1"/>
              </a:solidFill>
            </a:endParaRPr>
          </a:p>
          <a:p>
            <a:pPr marL="0" indent="0">
              <a:buNone/>
            </a:pPr>
            <a:r>
              <a:rPr lang="fr-CA" sz="2600" dirty="0">
                <a:solidFill>
                  <a:srgbClr val="FFFFFF"/>
                </a:solidFill>
                <a:cs typeface="Arial" pitchFamily="34" charset="0"/>
                <a:hlinkClick r:id="rId2"/>
              </a:rPr>
              <a:t>www.entraineur.ca</a:t>
            </a:r>
            <a:r>
              <a:rPr lang="fr-CA" sz="2600" dirty="0">
                <a:solidFill>
                  <a:srgbClr val="FFFFFF"/>
                </a:solidFill>
                <a:cs typeface="Arial" pitchFamily="34" charset="0"/>
              </a:rPr>
              <a:t>, </a:t>
            </a:r>
            <a:r>
              <a:rPr lang="fr-CA" sz="2600" dirty="0" err="1" smtClean="0">
                <a:cs typeface="Arial" pitchFamily="34" charset="0"/>
              </a:rPr>
              <a:t>pui</a:t>
            </a:r>
            <a:r>
              <a:rPr lang="fr-CA" sz="2800" dirty="0" err="1">
                <a:cs typeface="Arial" pitchFamily="34" charset="0"/>
              </a:rPr>
              <a:t>puis</a:t>
            </a:r>
            <a:r>
              <a:rPr lang="fr-CA" sz="2800" dirty="0">
                <a:cs typeface="Arial" pitchFamily="34" charset="0"/>
              </a:rPr>
              <a:t> cliquez sur « Le Casier ».Vous devrez créer un compte pour recevoir votre n</a:t>
            </a:r>
            <a:r>
              <a:rPr lang="fr-CA" sz="2800" baseline="30000" dirty="0">
                <a:cs typeface="Arial" pitchFamily="34" charset="0"/>
              </a:rPr>
              <a:t>o</a:t>
            </a:r>
            <a:r>
              <a:rPr lang="fr-CA" sz="2800" dirty="0">
                <a:cs typeface="Arial" pitchFamily="34" charset="0"/>
              </a:rPr>
              <a:t> de </a:t>
            </a:r>
            <a:r>
              <a:rPr lang="fr-CA" sz="2800" dirty="0" smtClean="0">
                <a:cs typeface="Arial" pitchFamily="34" charset="0"/>
              </a:rPr>
              <a:t>PNCE</a:t>
            </a:r>
          </a:p>
          <a:p>
            <a:pPr marL="0" indent="0">
              <a:buNone/>
            </a:pPr>
            <a:endParaRPr lang="fr-CA" sz="2800" dirty="0">
              <a:cs typeface="Arial" pitchFamily="34" charset="0"/>
            </a:endParaRPr>
          </a:p>
          <a:p>
            <a:pPr marL="0" indent="0">
              <a:buNone/>
            </a:pPr>
            <a:r>
              <a:rPr lang="fr-CA" sz="2400" dirty="0" smtClean="0"/>
              <a:t>Le </a:t>
            </a:r>
            <a:r>
              <a:rPr lang="fr-CA" sz="2400" dirty="0"/>
              <a:t>cours est gratuit et vraiment bien fait.</a:t>
            </a:r>
          </a:p>
          <a:p>
            <a:pPr marL="0" indent="0">
              <a:buNone/>
            </a:pPr>
            <a:r>
              <a:rPr lang="fr-CA" sz="2400" dirty="0"/>
              <a:t>Les diapositives suivantes sont des saisies d’écran des pages que vous verrez en vous inscrivant au module.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8</a:t>
            </a:r>
            <a:endParaRPr lang="en-US" sz="2400" dirty="0">
              <a:solidFill>
                <a:srgbClr val="7A99AC"/>
              </a:solidFill>
            </a:endParaRPr>
          </a:p>
        </p:txBody>
      </p:sp>
    </p:spTree>
    <p:extLst>
      <p:ext uri="{BB962C8B-B14F-4D97-AF65-F5344CB8AC3E}">
        <p14:creationId xmlns:p14="http://schemas.microsoft.com/office/powerpoint/2010/main" val="336634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Chronométreurs à main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Responsable du fonctionnement des chronomètres comme solution de rechange au système de chronométrage électronique.</a:t>
            </a:r>
          </a:p>
          <a:p>
            <a:pPr>
              <a:buSzPct val="80000"/>
              <a:buBlip>
                <a:blip r:embed="rId2"/>
              </a:buBlip>
            </a:pPr>
            <a:r>
              <a:rPr lang="fr-CA" sz="3200" dirty="0"/>
              <a:t>Surveille le numéro des dossards des athlètes pour les bons résultats de temps.</a:t>
            </a:r>
          </a:p>
          <a:p>
            <a:pPr>
              <a:buSzPct val="80000"/>
              <a:buBlip>
                <a:blip r:embed="rId2"/>
              </a:buBlip>
            </a:pPr>
            <a:r>
              <a:rPr lang="fr-CA" sz="3200" dirty="0"/>
              <a:t>Vous devrez avoir une radio pour transmettre les temps au chef du chronométrage.</a:t>
            </a:r>
          </a:p>
          <a:p>
            <a:pPr>
              <a:buSzPct val="80000"/>
              <a:buBlip>
                <a:blip r:embed="rId2"/>
              </a:buBlip>
            </a:pPr>
            <a:r>
              <a:rPr lang="fr-CA" sz="3200" dirty="0"/>
              <a:t>Suivre les instructions du chef du chronométrage, y compris aider à préparer et à marquer les lignes de départ et d’arrivée et aider dans l’utilisation du chronométrage électronique, au besoin.</a:t>
            </a:r>
          </a:p>
          <a:p>
            <a:pPr>
              <a:buSzPct val="80000"/>
              <a:buBlip>
                <a:blip r:embed="rId2"/>
              </a:buBlip>
            </a:pPr>
            <a:r>
              <a:rPr lang="fr-CA" sz="3200" dirty="0"/>
              <a:t>Relève du chef du chronométrage .</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80</a:t>
            </a:r>
            <a:endParaRPr lang="en-US" sz="2400" dirty="0">
              <a:solidFill>
                <a:srgbClr val="7A99AC"/>
              </a:solidFill>
            </a:endParaRPr>
          </a:p>
        </p:txBody>
      </p:sp>
    </p:spTree>
    <p:extLst>
      <p:ext uri="{BB962C8B-B14F-4D97-AF65-F5344CB8AC3E}">
        <p14:creationId xmlns:p14="http://schemas.microsoft.com/office/powerpoint/2010/main" val="15089747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Conseils pour les chronométreurs à main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Pratiquez plusieurs fois à l’intérieur avec votre équipe et le chef du chronométrage pour savoir comment utiliser vos chronomètres et comment les remettre à zéro.</a:t>
            </a:r>
          </a:p>
          <a:p>
            <a:pPr>
              <a:buSzPct val="80000"/>
              <a:buBlip>
                <a:blip r:embed="rId2"/>
              </a:buBlip>
            </a:pPr>
            <a:r>
              <a:rPr lang="fr-CA" sz="3200" dirty="0"/>
              <a:t>Vous serez dehors toute la journée, vous ne bougerez pas beaucoup et devrez demeurer concentré tout au long de la journée.</a:t>
            </a:r>
          </a:p>
          <a:p>
            <a:pPr>
              <a:buSzPct val="80000"/>
              <a:buBlip>
                <a:blip r:embed="rId2"/>
              </a:buBlip>
            </a:pPr>
            <a:r>
              <a:rPr lang="fr-CA" sz="3200" dirty="0"/>
              <a:t>Le principal avantage est que vous faites partie d’une petite équipe de 3 ou de 4 personnes et vous regardez les descentes de tous les athlètes.</a:t>
            </a:r>
          </a:p>
          <a:p>
            <a:pPr>
              <a:buSzPct val="80000"/>
              <a:buBlip>
                <a:blip r:embed="rId2"/>
              </a:buBlip>
            </a:pPr>
            <a:r>
              <a:rPr lang="fr-CA" sz="3200" dirty="0"/>
              <a:t>Vous devez avoir tout ce qu’il vous faut pour la journée car vous n’aurez pas beaucoup de pauses. Apportez plusieurs couches de vêtements; de nombreuses personnes portent leurs bottes d’hiver, mais n’oubliez pas que vous devrez remettre vos bottes de ski à la fin de la journée. Les chauffe-pieds à usage unique sont aussi vraiment utiles.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81</a:t>
            </a:r>
            <a:endParaRPr lang="en-US" sz="2400" dirty="0">
              <a:solidFill>
                <a:srgbClr val="7A99AC"/>
              </a:solidFill>
            </a:endParaRPr>
          </a:p>
        </p:txBody>
      </p:sp>
    </p:spTree>
    <p:extLst>
      <p:ext uri="{BB962C8B-B14F-4D97-AF65-F5344CB8AC3E}">
        <p14:creationId xmlns:p14="http://schemas.microsoft.com/office/powerpoint/2010/main" val="17036980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fr-CA" sz="6000" dirty="0"/>
              <a:t>Conseils pour les chronométreurs à main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Vous pouvez porter un petit gant sous vos mitaines, et les chauffe-mains sont essentiels</a:t>
            </a:r>
          </a:p>
          <a:p>
            <a:pPr>
              <a:buSzPct val="80000"/>
              <a:buBlip>
                <a:blip r:embed="rId2"/>
              </a:buBlip>
            </a:pPr>
            <a:r>
              <a:rPr lang="fr-CA" sz="3200" dirty="0"/>
              <a:t>Il est important d’avoir des lunettes de soleil ou de ski car pour rester au chaud, vous serez souvent installé au soleil</a:t>
            </a:r>
          </a:p>
          <a:p>
            <a:pPr>
              <a:buSzPct val="80000"/>
              <a:buBlip>
                <a:blip r:embed="rId2"/>
              </a:buBlip>
            </a:pPr>
            <a:r>
              <a:rPr lang="fr-CA" sz="3200" dirty="0"/>
              <a:t>Assurez-vous d’avoir un morceau de contreplaqué ou de tapis sur lequel vous pourrez vous tenir debout. Un morceau de mousse bleue ou des tapis emboîtables</a:t>
            </a:r>
            <a:r>
              <a:rPr lang="fr-CA" sz="3200" dirty="0">
                <a:solidFill>
                  <a:srgbClr val="548235"/>
                </a:solidFill>
              </a:rPr>
              <a:t> </a:t>
            </a:r>
            <a:r>
              <a:rPr lang="fr-CA" sz="3200" dirty="0"/>
              <a:t>fonctionnent bien aussi. Vous devrez vous placer sur une surface plane pour éviter de fatiguer vos jambes.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82</a:t>
            </a:r>
            <a:endParaRPr lang="en-US" sz="2400" dirty="0">
              <a:solidFill>
                <a:srgbClr val="7A99AC"/>
              </a:solidFill>
            </a:endParaRPr>
          </a:p>
        </p:txBody>
      </p:sp>
    </p:spTree>
    <p:extLst>
      <p:ext uri="{BB962C8B-B14F-4D97-AF65-F5344CB8AC3E}">
        <p14:creationId xmlns:p14="http://schemas.microsoft.com/office/powerpoint/2010/main" val="16528709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Secrétaire de compétition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S’assure que tout le travail de secrétariat demandé et nécessaire pour tous les aspects techniques de la compétition est effectué selon les normes dictées par l’événement</a:t>
            </a:r>
          </a:p>
          <a:p>
            <a:pPr>
              <a:buSzPct val="80000"/>
              <a:buBlip>
                <a:blip r:embed="rId2"/>
              </a:buBlip>
            </a:pPr>
            <a:r>
              <a:rPr lang="fr-CA" sz="3200" dirty="0"/>
              <a:t>Prépare le tirage au sort et les listes des départs conformément au format de la compétition et aux règles de la FIS qui régissent l’événement</a:t>
            </a:r>
          </a:p>
          <a:p>
            <a:pPr>
              <a:buSzPct val="80000"/>
              <a:buBlip>
                <a:blip r:embed="rId2"/>
              </a:buBlip>
            </a:pPr>
            <a:r>
              <a:rPr lang="fr-CA" sz="3200" dirty="0"/>
              <a:t>Peut aider le DT dans le procès-verbal des réunions du comité de la compétition, du jury et des chefs d’équipe, et aider à terminer les listes de participants</a:t>
            </a:r>
          </a:p>
          <a:p>
            <a:pPr>
              <a:buSzPct val="80000"/>
              <a:buBlip>
                <a:blip r:embed="rId2"/>
              </a:buBlip>
            </a:pPr>
            <a:r>
              <a:rPr lang="fr-CA" sz="3200" dirty="0"/>
              <a:t>S’assure que tous les formulaires requis pour la compétition, y compris pour le départ, l’arrivée et le chronométrage, sont préparés à l’avance et remis aux officiels concernés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83</a:t>
            </a:r>
            <a:endParaRPr lang="en-US" sz="2400" dirty="0">
              <a:solidFill>
                <a:srgbClr val="7A99AC"/>
              </a:solidFill>
            </a:endParaRPr>
          </a:p>
        </p:txBody>
      </p:sp>
    </p:spTree>
    <p:extLst>
      <p:ext uri="{BB962C8B-B14F-4D97-AF65-F5344CB8AC3E}">
        <p14:creationId xmlns:p14="http://schemas.microsoft.com/office/powerpoint/2010/main" val="2078524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fr-CA" sz="6000" dirty="0"/>
              <a:t>Secrétaire de compétition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fr-CA" sz="3200" dirty="0"/>
              <a:t>Collabore aux calculs et au processus des résultats et s’assure qu’ils sont inscrits et distribués au besoin</a:t>
            </a:r>
          </a:p>
          <a:p>
            <a:pPr>
              <a:buSzPct val="80000"/>
              <a:buBlip>
                <a:blip r:embed="rId2"/>
              </a:buBlip>
            </a:pPr>
            <a:r>
              <a:rPr lang="fr-CA" sz="3200" dirty="0"/>
              <a:t>Remet les résultats au COL, à l’OPS, à FC et à la FIS une fois qu’ils sont approuvés par le jury</a:t>
            </a:r>
          </a:p>
          <a:p>
            <a:pPr>
              <a:buSzPct val="80000"/>
              <a:buBlip>
                <a:blip r:embed="rId2"/>
              </a:buBlip>
            </a:pPr>
            <a:r>
              <a:rPr lang="fr-CA" sz="3200" dirty="0"/>
              <a:t>Doit avoir de bonnes compétences en informatique et être très bien organisé</a:t>
            </a:r>
          </a:p>
          <a:p>
            <a:pPr>
              <a:buSzPct val="80000"/>
              <a:buBlip>
                <a:blip r:embed="rId2"/>
              </a:buBlip>
            </a:pPr>
            <a:r>
              <a:rPr lang="fr-CA" sz="3200" dirty="0"/>
              <a:t>Relève du chef de compétition</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84</a:t>
            </a:r>
            <a:endParaRPr lang="en-US" sz="2400" dirty="0">
              <a:solidFill>
                <a:srgbClr val="7A99AC"/>
              </a:solidFill>
            </a:endParaRPr>
          </a:p>
        </p:txBody>
      </p:sp>
    </p:spTree>
    <p:extLst>
      <p:ext uri="{BB962C8B-B14F-4D97-AF65-F5344CB8AC3E}">
        <p14:creationId xmlns:p14="http://schemas.microsoft.com/office/powerpoint/2010/main" val="1567162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9</a:t>
            </a:r>
            <a:endParaRPr lang="en-US" sz="2400" dirty="0">
              <a:solidFill>
                <a:srgbClr val="7A99A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952" y="337582"/>
            <a:ext cx="7644384" cy="6019490"/>
          </a:xfrm>
          <a:prstGeom prst="rect">
            <a:avLst/>
          </a:prstGeom>
        </p:spPr>
      </p:pic>
    </p:spTree>
    <p:extLst>
      <p:ext uri="{BB962C8B-B14F-4D97-AF65-F5344CB8AC3E}">
        <p14:creationId xmlns:p14="http://schemas.microsoft.com/office/powerpoint/2010/main" val="17287379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953</TotalTime>
  <Words>6276</Words>
  <Application>Microsoft Macintosh PowerPoint</Application>
  <PresentationFormat>Widescreen</PresentationFormat>
  <Paragraphs>584</Paragraphs>
  <Slides>84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Amsi Pro</vt:lpstr>
      <vt:lpstr>Amsi Pro Light</vt:lpstr>
      <vt:lpstr>Amsi Pro Narw Ultra</vt:lpstr>
      <vt:lpstr>Amsi Pro Opt Headline</vt:lpstr>
      <vt:lpstr>Avenir Black Oblique</vt:lpstr>
      <vt:lpstr>Calibri</vt:lpstr>
      <vt:lpstr>Calibri Light</vt:lpstr>
      <vt:lpstr>Open Sans Condensed</vt:lpstr>
      <vt:lpstr>Open Sans Light</vt:lpstr>
      <vt:lpstr>Roboto Condensed</vt:lpstr>
      <vt:lpstr>Roboto Condensed Light</vt:lpstr>
      <vt:lpstr>Wingdings</vt:lpstr>
      <vt:lpstr>Arial</vt:lpstr>
      <vt:lpstr>Office Theme</vt:lpstr>
      <vt:lpstr>MODULE POUR LES OFFICIELS CANADIENS DE  SPORTS D’HIVER NIVEAU II  RÔLES ET RESPONSABILITÉS DES OFFICIELS MINEURS pour les ÉVÉNEMENTS DE NIVEAUX PROVINCIAUX  ET DE LA COUPE CANADA </vt:lpstr>
      <vt:lpstr>Cheminement des officiels canadiens de sport d’hiver</vt:lpstr>
      <vt:lpstr>Cheminement des officiels canadiens de sport d’hiver</vt:lpstr>
      <vt:lpstr>PowerPoint Presentation</vt:lpstr>
      <vt:lpstr>Officiels et juges</vt:lpstr>
      <vt:lpstr>Officiels et juges (suite)</vt:lpstr>
      <vt:lpstr>Officiels et juges</vt:lpstr>
      <vt:lpstr>Prendre une tête d’avance </vt:lpstr>
      <vt:lpstr>PowerPoint Presentation</vt:lpstr>
      <vt:lpstr>PowerPoint Presentation</vt:lpstr>
      <vt:lpstr>PowerPoint Presentation</vt:lpstr>
      <vt:lpstr>Issue des modules</vt:lpstr>
      <vt:lpstr>PowerPoint Presentation</vt:lpstr>
      <vt:lpstr>La SÉCURITÉ et la GESTION des RISQUES</vt:lpstr>
      <vt:lpstr>LE PLAN D’ACTION D’URGENCE</vt:lpstr>
      <vt:lpstr>PowerPoint Presentation</vt:lpstr>
      <vt:lpstr>Le comité organisateur et l’administration d’événements</vt:lpstr>
      <vt:lpstr>Officiels de gestion</vt:lpstr>
      <vt:lpstr>Personnel administratif</vt:lpstr>
      <vt:lpstr>Aperçu de votre comité organisateur et de l’incroyable équipe administrative!</vt:lpstr>
      <vt:lpstr>Officiels de soutien (VOUS!!) </vt:lpstr>
      <vt:lpstr>Officiels principaux</vt:lpstr>
      <vt:lpstr>PowerPoint Presentation</vt:lpstr>
      <vt:lpstr>Le jury de compétition comprend les personnes suivantes</vt:lpstr>
      <vt:lpstr>PowerPoint Presentation</vt:lpstr>
      <vt:lpstr>PowerPoint Presentation</vt:lpstr>
      <vt:lpstr>Responsabilités et obligations du jury</vt:lpstr>
      <vt:lpstr>Le délégué technique (DT)</vt:lpstr>
      <vt:lpstr>Le délégué technique (DT)</vt:lpstr>
      <vt:lpstr>Le juge en chef</vt:lpstr>
      <vt:lpstr>Chef de compétition</vt:lpstr>
      <vt:lpstr>*Le directeur de compétition</vt:lpstr>
      <vt:lpstr>Sites des événements et des compétitions</vt:lpstr>
      <vt:lpstr>PowerPoint Presentation</vt:lpstr>
      <vt:lpstr>PowerPoint Presentation</vt:lpstr>
      <vt:lpstr>PowerPoint Presentation</vt:lpstr>
      <vt:lpstr>PowerPoint Presentation</vt:lpstr>
      <vt:lpstr>PowerPoint Presentation</vt:lpstr>
      <vt:lpstr>PowerPoint Presentation</vt:lpstr>
      <vt:lpstr>Officiels de soutien qui travaillent à l’extérieur</vt:lpstr>
      <vt:lpstr>Officiels de soutien qui travaillent à l’extérieur</vt:lpstr>
      <vt:lpstr>Assistant du préposé au départ </vt:lpstr>
      <vt:lpstr>Assistant préposé au départ </vt:lpstr>
      <vt:lpstr>Responsable des remises de médailles et prix </vt:lpstr>
      <vt:lpstr>Assistant au chef de parcours</vt:lpstr>
      <vt:lpstr>Assistant au chef de parcours</vt:lpstr>
      <vt:lpstr>Assistant au chef de compétition</vt:lpstr>
      <vt:lpstr>Assistant au chef de compétition</vt:lpstr>
      <vt:lpstr>Annonceur</vt:lpstr>
      <vt:lpstr>Annonceur</vt:lpstr>
      <vt:lpstr>Annonceur</vt:lpstr>
      <vt:lpstr>Chef de compétition (membre du jury)</vt:lpstr>
      <vt:lpstr>Chef de l’équipement </vt:lpstr>
      <vt:lpstr>Chef de l’équipement pour le parcours</vt:lpstr>
      <vt:lpstr>Membre de l’équipe de parcours</vt:lpstr>
      <vt:lpstr>Membre de l’équipe de parcours</vt:lpstr>
      <vt:lpstr>Chef de compilation</vt:lpstr>
      <vt:lpstr>Chef de départ</vt:lpstr>
      <vt:lpstr>La séquence des départs va comme suit…</vt:lpstr>
      <vt:lpstr>Chef de départ</vt:lpstr>
      <vt:lpstr>Chef de parcours</vt:lpstr>
      <vt:lpstr>Chef de parcours</vt:lpstr>
      <vt:lpstr>Chef du chronométrage</vt:lpstr>
      <vt:lpstr>Chef du chronométrage</vt:lpstr>
      <vt:lpstr>Coordonnateur des communications</vt:lpstr>
      <vt:lpstr>Équipe de parcours – CONCASSEURS</vt:lpstr>
      <vt:lpstr>Équipe de parcours - CONCASSEURS</vt:lpstr>
      <vt:lpstr>Équipe de parcours – INSTALLATION DES CLÔTURES</vt:lpstr>
      <vt:lpstr>Équipe de parcours – INSTALLATION DES CLÔTURES</vt:lpstr>
      <vt:lpstr>Équipe de parcours – MARQUAGE</vt:lpstr>
      <vt:lpstr>Équipe de parcours – MARQUAGE</vt:lpstr>
      <vt:lpstr>Équipe de parcours – « slippers » et « steppers »</vt:lpstr>
      <vt:lpstr>Équipe de parcours - Slippers and Steppers</vt:lpstr>
      <vt:lpstr>Directeur de l’événement</vt:lpstr>
      <vt:lpstr>Bureau de l’événement et équipe de soutien administratif</vt:lpstr>
      <vt:lpstr>Bureau de l’événement et équipe de soutien administratif</vt:lpstr>
      <vt:lpstr>Coursiers/messagers</vt:lpstr>
      <vt:lpstr>Équipe responsable des portes</vt:lpstr>
      <vt:lpstr>Équipe responsable des portes</vt:lpstr>
      <vt:lpstr>Chronométreurs à main</vt:lpstr>
      <vt:lpstr>Conseils pour les chronométreurs à main</vt:lpstr>
      <vt:lpstr>Conseils pour les chronométreurs à main</vt:lpstr>
      <vt:lpstr>Secrétaire de compétition</vt:lpstr>
      <vt:lpstr>Secrétaire de compétition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POUR LES OFFICIELS CANADIENS DE  SPORTS D’HIVER NIVEAU II  RÔLES ET RESPONSABILITÉS DES OFFICIELS MINEURS pour les ÉVÉNEMENTS DE NIVEAUX PROVINCIAUX  ET DE LA COUPE CANADA </dc:title>
  <dc:creator>Kelsey Bennett</dc:creator>
  <cp:lastModifiedBy>Kelsey Bennett</cp:lastModifiedBy>
  <cp:revision>49</cp:revision>
  <dcterms:created xsi:type="dcterms:W3CDTF">2017-04-09T23:00:22Z</dcterms:created>
  <dcterms:modified xsi:type="dcterms:W3CDTF">2017-04-10T14:53:23Z</dcterms:modified>
</cp:coreProperties>
</file>